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7" r:id="rId3"/>
    <p:sldId id="279" r:id="rId4"/>
    <p:sldId id="283" r:id="rId5"/>
    <p:sldId id="284" r:id="rId6"/>
    <p:sldId id="286" r:id="rId7"/>
    <p:sldId id="287" r:id="rId8"/>
    <p:sldId id="298" r:id="rId9"/>
    <p:sldId id="291" r:id="rId10"/>
    <p:sldId id="299" r:id="rId11"/>
    <p:sldId id="292" r:id="rId12"/>
    <p:sldId id="293" r:id="rId13"/>
    <p:sldId id="300" r:id="rId14"/>
    <p:sldId id="297" r:id="rId15"/>
    <p:sldId id="296" r:id="rId16"/>
    <p:sldId id="294"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5577" autoAdjust="0"/>
  </p:normalViewPr>
  <p:slideViewPr>
    <p:cSldViewPr snapToGrid="0">
      <p:cViewPr>
        <p:scale>
          <a:sx n="60" d="100"/>
          <a:sy n="60" d="100"/>
        </p:scale>
        <p:origin x="1116" y="12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9E1F4-6BAD-4F57-8972-03B7A746523A}" type="datetimeFigureOut">
              <a:rPr lang="en-GB" smtClean="0"/>
              <a:t>16/07/2024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0AB7C-83D4-4FBD-810C-385333496291}" type="slidenum">
              <a:rPr lang="en-GB" smtClean="0"/>
              <a:t>‹#›</a:t>
            </a:fld>
            <a:endParaRPr lang="en-GB"/>
          </a:p>
        </p:txBody>
      </p:sp>
    </p:spTree>
    <p:extLst>
      <p:ext uri="{BB962C8B-B14F-4D97-AF65-F5344CB8AC3E}">
        <p14:creationId xmlns:p14="http://schemas.microsoft.com/office/powerpoint/2010/main" val="22040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C0AB7C-83D4-4FBD-810C-385333496291}" type="slidenum">
              <a:rPr lang="en-GB" smtClean="0"/>
              <a:t>1</a:t>
            </a:fld>
            <a:endParaRPr lang="en-GB" dirty="0"/>
          </a:p>
        </p:txBody>
      </p:sp>
    </p:spTree>
    <p:extLst>
      <p:ext uri="{BB962C8B-B14F-4D97-AF65-F5344CB8AC3E}">
        <p14:creationId xmlns:p14="http://schemas.microsoft.com/office/powerpoint/2010/main" val="15297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10</a:t>
            </a:fld>
            <a:endParaRPr lang="en-GB" dirty="0"/>
          </a:p>
        </p:txBody>
      </p:sp>
    </p:spTree>
    <p:extLst>
      <p:ext uri="{BB962C8B-B14F-4D97-AF65-F5344CB8AC3E}">
        <p14:creationId xmlns:p14="http://schemas.microsoft.com/office/powerpoint/2010/main" val="652035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11</a:t>
            </a:fld>
            <a:endParaRPr lang="en-GB" dirty="0"/>
          </a:p>
        </p:txBody>
      </p:sp>
    </p:spTree>
    <p:extLst>
      <p:ext uri="{BB962C8B-B14F-4D97-AF65-F5344CB8AC3E}">
        <p14:creationId xmlns:p14="http://schemas.microsoft.com/office/powerpoint/2010/main" val="284141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12</a:t>
            </a:fld>
            <a:endParaRPr lang="en-GB" dirty="0"/>
          </a:p>
        </p:txBody>
      </p:sp>
    </p:spTree>
    <p:extLst>
      <p:ext uri="{BB962C8B-B14F-4D97-AF65-F5344CB8AC3E}">
        <p14:creationId xmlns:p14="http://schemas.microsoft.com/office/powerpoint/2010/main" val="138387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13</a:t>
            </a:fld>
            <a:endParaRPr lang="en-GB" dirty="0"/>
          </a:p>
        </p:txBody>
      </p:sp>
    </p:spTree>
    <p:extLst>
      <p:ext uri="{BB962C8B-B14F-4D97-AF65-F5344CB8AC3E}">
        <p14:creationId xmlns:p14="http://schemas.microsoft.com/office/powerpoint/2010/main" val="167174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14</a:t>
            </a:fld>
            <a:endParaRPr lang="en-GB" dirty="0"/>
          </a:p>
        </p:txBody>
      </p:sp>
    </p:spTree>
    <p:extLst>
      <p:ext uri="{BB962C8B-B14F-4D97-AF65-F5344CB8AC3E}">
        <p14:creationId xmlns:p14="http://schemas.microsoft.com/office/powerpoint/2010/main" val="2310041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15</a:t>
            </a:fld>
            <a:endParaRPr lang="en-GB" dirty="0"/>
          </a:p>
        </p:txBody>
      </p:sp>
    </p:spTree>
    <p:extLst>
      <p:ext uri="{BB962C8B-B14F-4D97-AF65-F5344CB8AC3E}">
        <p14:creationId xmlns:p14="http://schemas.microsoft.com/office/powerpoint/2010/main" val="3977188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16</a:t>
            </a:fld>
            <a:endParaRPr lang="en-GB" dirty="0"/>
          </a:p>
        </p:txBody>
      </p:sp>
    </p:spTree>
    <p:extLst>
      <p:ext uri="{BB962C8B-B14F-4D97-AF65-F5344CB8AC3E}">
        <p14:creationId xmlns:p14="http://schemas.microsoft.com/office/powerpoint/2010/main" val="1546156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17</a:t>
            </a:fld>
            <a:endParaRPr lang="en-GB" dirty="0"/>
          </a:p>
        </p:txBody>
      </p:sp>
    </p:spTree>
    <p:extLst>
      <p:ext uri="{BB962C8B-B14F-4D97-AF65-F5344CB8AC3E}">
        <p14:creationId xmlns:p14="http://schemas.microsoft.com/office/powerpoint/2010/main" val="293718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2</a:t>
            </a:fld>
            <a:endParaRPr lang="en-GB" dirty="0"/>
          </a:p>
        </p:txBody>
      </p:sp>
    </p:spTree>
    <p:extLst>
      <p:ext uri="{BB962C8B-B14F-4D97-AF65-F5344CB8AC3E}">
        <p14:creationId xmlns:p14="http://schemas.microsoft.com/office/powerpoint/2010/main" val="427256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3</a:t>
            </a:fld>
            <a:endParaRPr lang="en-GB" dirty="0"/>
          </a:p>
        </p:txBody>
      </p:sp>
    </p:spTree>
    <p:extLst>
      <p:ext uri="{BB962C8B-B14F-4D97-AF65-F5344CB8AC3E}">
        <p14:creationId xmlns:p14="http://schemas.microsoft.com/office/powerpoint/2010/main" val="281951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4</a:t>
            </a:fld>
            <a:endParaRPr lang="en-GB" dirty="0"/>
          </a:p>
        </p:txBody>
      </p:sp>
    </p:spTree>
    <p:extLst>
      <p:ext uri="{BB962C8B-B14F-4D97-AF65-F5344CB8AC3E}">
        <p14:creationId xmlns:p14="http://schemas.microsoft.com/office/powerpoint/2010/main" val="2098453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5</a:t>
            </a:fld>
            <a:endParaRPr lang="en-GB" dirty="0"/>
          </a:p>
        </p:txBody>
      </p:sp>
    </p:spTree>
    <p:extLst>
      <p:ext uri="{BB962C8B-B14F-4D97-AF65-F5344CB8AC3E}">
        <p14:creationId xmlns:p14="http://schemas.microsoft.com/office/powerpoint/2010/main" val="117831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6</a:t>
            </a:fld>
            <a:endParaRPr lang="en-GB" dirty="0"/>
          </a:p>
        </p:txBody>
      </p:sp>
    </p:spTree>
    <p:extLst>
      <p:ext uri="{BB962C8B-B14F-4D97-AF65-F5344CB8AC3E}">
        <p14:creationId xmlns:p14="http://schemas.microsoft.com/office/powerpoint/2010/main" val="356192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7</a:t>
            </a:fld>
            <a:endParaRPr lang="en-GB" dirty="0"/>
          </a:p>
        </p:txBody>
      </p:sp>
    </p:spTree>
    <p:extLst>
      <p:ext uri="{BB962C8B-B14F-4D97-AF65-F5344CB8AC3E}">
        <p14:creationId xmlns:p14="http://schemas.microsoft.com/office/powerpoint/2010/main" val="355769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8</a:t>
            </a:fld>
            <a:endParaRPr lang="en-GB" dirty="0"/>
          </a:p>
        </p:txBody>
      </p:sp>
    </p:spTree>
    <p:extLst>
      <p:ext uri="{BB962C8B-B14F-4D97-AF65-F5344CB8AC3E}">
        <p14:creationId xmlns:p14="http://schemas.microsoft.com/office/powerpoint/2010/main" val="165212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AC0AB7C-83D4-4FBD-810C-385333496291}" type="slidenum">
              <a:rPr lang="en-GB" smtClean="0"/>
              <a:t>9</a:t>
            </a:fld>
            <a:endParaRPr lang="en-GB" dirty="0"/>
          </a:p>
        </p:txBody>
      </p:sp>
    </p:spTree>
    <p:extLst>
      <p:ext uri="{BB962C8B-B14F-4D97-AF65-F5344CB8AC3E}">
        <p14:creationId xmlns:p14="http://schemas.microsoft.com/office/powerpoint/2010/main" val="332241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5AD6-654C-0BDE-4F3D-E083C03DA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B5AF4D4-302C-6180-7722-6D30C328D3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002D673-0296-419A-D32A-B00979F73894}"/>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5" name="Footer Placeholder 4">
            <a:extLst>
              <a:ext uri="{FF2B5EF4-FFF2-40B4-BE49-F238E27FC236}">
                <a16:creationId xmlns:a16="http://schemas.microsoft.com/office/drawing/2014/main" id="{352C9FDB-CB93-2E27-2A16-D32EE65BF0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42ACE2-D9E8-F9B5-544F-2BC39E9E9003}"/>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287528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2951-488E-EAE2-8AD8-7251D85F30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6B7DDDA-C0D1-1602-E56C-DB9EA1566A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E8050E-BBD7-BC6B-68AD-FFFA0F07F5D7}"/>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5" name="Footer Placeholder 4">
            <a:extLst>
              <a:ext uri="{FF2B5EF4-FFF2-40B4-BE49-F238E27FC236}">
                <a16:creationId xmlns:a16="http://schemas.microsoft.com/office/drawing/2014/main" id="{656DFF7F-1AEC-DBE2-0444-DE99636AB9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820D11-C80C-8C1F-C12A-928799261978}"/>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242142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7B6CB-20B2-9270-C46E-F82983394F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59F402-73C6-B0C2-3445-E013A3CD1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67D854-3C7A-C318-0D24-B1F85B59485D}"/>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5" name="Footer Placeholder 4">
            <a:extLst>
              <a:ext uri="{FF2B5EF4-FFF2-40B4-BE49-F238E27FC236}">
                <a16:creationId xmlns:a16="http://schemas.microsoft.com/office/drawing/2014/main" id="{7411A168-49EF-54B0-7751-50BEF00DF3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AC610D-FD02-B05A-7F44-D9AC5D5465BF}"/>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165294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19E1-DDD6-AA56-408B-C2D4FDB6002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3F9E452-1CE7-D4B3-0D1F-14339655CD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6A5A49-0C43-4DD1-8CF2-F3E288CA5147}"/>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5" name="Footer Placeholder 4">
            <a:extLst>
              <a:ext uri="{FF2B5EF4-FFF2-40B4-BE49-F238E27FC236}">
                <a16:creationId xmlns:a16="http://schemas.microsoft.com/office/drawing/2014/main" id="{2789674C-BF89-194B-ACCA-34AFB7EAF1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E79A2E-37F2-DA91-8FDF-DF64A31214C4}"/>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112214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B233-13FF-2875-A663-A6DD976206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29039F-2B6A-FBA1-1F33-DACA38443E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728C6-B5E7-7CA8-07B7-20E756A2ADFC}"/>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5" name="Footer Placeholder 4">
            <a:extLst>
              <a:ext uri="{FF2B5EF4-FFF2-40B4-BE49-F238E27FC236}">
                <a16:creationId xmlns:a16="http://schemas.microsoft.com/office/drawing/2014/main" id="{340E58A4-232A-BA5A-3559-A9ED5863AF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BDD1A2-C590-C6AD-F8E1-32D2D4F30477}"/>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4021759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F0A-214A-CE08-4BBB-2C32E7FDF2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AB6DEE-4296-8BC6-D079-2A9F31BAE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C18FB3-D9EB-B460-4A67-A9F7F4680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3BD8AE5-4433-FBF9-3F94-12E0444110B9}"/>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6" name="Footer Placeholder 5">
            <a:extLst>
              <a:ext uri="{FF2B5EF4-FFF2-40B4-BE49-F238E27FC236}">
                <a16:creationId xmlns:a16="http://schemas.microsoft.com/office/drawing/2014/main" id="{4991D0ED-C311-0B68-62C2-4F09C6AA67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5CDC83-3AD2-DB21-C858-C70A5826C16E}"/>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3182048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4291-5187-94BE-A457-F1DD47D36E1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DBB67C-98ED-D7A6-AAF0-A3B57A3D1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59534C-AF13-3433-FB09-B3DB004FA4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652B88D-4A82-497F-D0A5-BCDDEC877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2FD700-0707-40C6-B7F2-E712E93116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1230848-5A7F-0B6B-FC8B-07FBA6DB2CBB}"/>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8" name="Footer Placeholder 7">
            <a:extLst>
              <a:ext uri="{FF2B5EF4-FFF2-40B4-BE49-F238E27FC236}">
                <a16:creationId xmlns:a16="http://schemas.microsoft.com/office/drawing/2014/main" id="{97BDF0C0-1C74-60D5-D39B-905A28415C5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AFB3C6C-B820-B1D1-1951-2C368B5278DE}"/>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131752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133B-5505-41BC-20C4-8CF4FDCD1AB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1F49669-CCE3-8819-6ED2-81273BF312B2}"/>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4" name="Footer Placeholder 3">
            <a:extLst>
              <a:ext uri="{FF2B5EF4-FFF2-40B4-BE49-F238E27FC236}">
                <a16:creationId xmlns:a16="http://schemas.microsoft.com/office/drawing/2014/main" id="{13865518-78CC-D574-BE88-D2B477AFE5D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CD34126-4220-F1AD-D3ED-8F4F92B16EA0}"/>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383859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097CC-DF29-8B31-D3D4-A63F96DB8199}"/>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3" name="Footer Placeholder 2">
            <a:extLst>
              <a:ext uri="{FF2B5EF4-FFF2-40B4-BE49-F238E27FC236}">
                <a16:creationId xmlns:a16="http://schemas.microsoft.com/office/drawing/2014/main" id="{556E91D8-BDC3-37DA-7523-7F280F5F1B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524051-98C1-216E-3A06-C7512D7F9FDB}"/>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166896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A248-8FC4-06AB-C5CC-671FFDB43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B7C3414-B318-F293-AEBB-156849B34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BF9963-182B-1403-842D-22BF7B22B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73895-92B2-34A3-B39A-3D8FF9ECB026}"/>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6" name="Footer Placeholder 5">
            <a:extLst>
              <a:ext uri="{FF2B5EF4-FFF2-40B4-BE49-F238E27FC236}">
                <a16:creationId xmlns:a16="http://schemas.microsoft.com/office/drawing/2014/main" id="{73782D72-C5ED-631C-561A-E8EB9641B1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4159D9-340C-7C92-8A55-5E2ABCC71A60}"/>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38504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CE04-0DEA-6155-8BE9-F00D55571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F512871-F5AB-DE0F-75A6-A9C918F5F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EE93FFB-B3C5-CD7D-3989-24F16F5D5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AE4E6-9D88-343B-DD0D-2871FD5FEE2C}"/>
              </a:ext>
            </a:extLst>
          </p:cNvPr>
          <p:cNvSpPr>
            <a:spLocks noGrp="1"/>
          </p:cNvSpPr>
          <p:nvPr>
            <p:ph type="dt" sz="half" idx="10"/>
          </p:nvPr>
        </p:nvSpPr>
        <p:spPr/>
        <p:txBody>
          <a:bodyPr/>
          <a:lstStyle/>
          <a:p>
            <a:fld id="{CDA48E2A-B754-439C-A294-26F83B35EE85}" type="datetimeFigureOut">
              <a:rPr lang="en-GB" smtClean="0"/>
              <a:t>16/07/2024</a:t>
            </a:fld>
            <a:endParaRPr lang="en-GB"/>
          </a:p>
        </p:txBody>
      </p:sp>
      <p:sp>
        <p:nvSpPr>
          <p:cNvPr id="6" name="Footer Placeholder 5">
            <a:extLst>
              <a:ext uri="{FF2B5EF4-FFF2-40B4-BE49-F238E27FC236}">
                <a16:creationId xmlns:a16="http://schemas.microsoft.com/office/drawing/2014/main" id="{21D72B7F-2212-D884-CDE4-431AFB53BF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E0AFDC1-711E-EDC7-297F-39BEB41284A8}"/>
              </a:ext>
            </a:extLst>
          </p:cNvPr>
          <p:cNvSpPr>
            <a:spLocks noGrp="1"/>
          </p:cNvSpPr>
          <p:nvPr>
            <p:ph type="sldNum" sz="quarter" idx="12"/>
          </p:nvPr>
        </p:nvSpPr>
        <p:spPr/>
        <p:txBody>
          <a:bodyPr/>
          <a:lstStyle/>
          <a:p>
            <a:fld id="{5CC49993-2909-4813-AEDD-4FA69F4BECF8}" type="slidenum">
              <a:rPr lang="en-GB" smtClean="0"/>
              <a:t>‹#›</a:t>
            </a:fld>
            <a:endParaRPr lang="en-GB"/>
          </a:p>
        </p:txBody>
      </p:sp>
    </p:spTree>
    <p:extLst>
      <p:ext uri="{BB962C8B-B14F-4D97-AF65-F5344CB8AC3E}">
        <p14:creationId xmlns:p14="http://schemas.microsoft.com/office/powerpoint/2010/main" val="4150938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DF1A7-2B2F-052F-58CC-E90E6F402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BD97BC-41F9-1A2C-2479-8F5CAB34C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2BC9F3-D5F1-CC82-8643-D8DC06A61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48E2A-B754-439C-A294-26F83B35EE85}" type="datetimeFigureOut">
              <a:rPr lang="en-GB" smtClean="0"/>
              <a:t>16/07/2024</a:t>
            </a:fld>
            <a:endParaRPr lang="en-GB"/>
          </a:p>
        </p:txBody>
      </p:sp>
      <p:sp>
        <p:nvSpPr>
          <p:cNvPr id="5" name="Footer Placeholder 4">
            <a:extLst>
              <a:ext uri="{FF2B5EF4-FFF2-40B4-BE49-F238E27FC236}">
                <a16:creationId xmlns:a16="http://schemas.microsoft.com/office/drawing/2014/main" id="{997109B4-996B-9994-30D2-EC1F015D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AE44138-E9D1-9F0C-801C-D0F80DFE5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49993-2909-4813-AEDD-4FA69F4BECF8}" type="slidenum">
              <a:rPr lang="en-GB" smtClean="0"/>
              <a:t>‹#›</a:t>
            </a:fld>
            <a:endParaRPr lang="en-GB"/>
          </a:p>
        </p:txBody>
      </p:sp>
    </p:spTree>
    <p:extLst>
      <p:ext uri="{BB962C8B-B14F-4D97-AF65-F5344CB8AC3E}">
        <p14:creationId xmlns:p14="http://schemas.microsoft.com/office/powerpoint/2010/main" val="2662359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6.jfif"/><Relationship Id="rId3" Type="http://schemas.openxmlformats.org/officeDocument/2006/relationships/image" Target="../media/image2.png"/><Relationship Id="rId7" Type="http://schemas.openxmlformats.org/officeDocument/2006/relationships/image" Target="../media/image5.jf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jfif"/><Relationship Id="rId4" Type="http://schemas.microsoft.com/office/2007/relationships/hdphoto" Target="../media/hdphoto1.wdp"/><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78DAE-FEC4-E77A-4DA8-4C5AECF1617E}"/>
              </a:ext>
            </a:extLst>
          </p:cNvPr>
          <p:cNvSpPr txBox="1"/>
          <p:nvPr/>
        </p:nvSpPr>
        <p:spPr>
          <a:xfrm>
            <a:off x="1538574" y="748623"/>
            <a:ext cx="6950704" cy="830997"/>
          </a:xfrm>
          <a:prstGeom prst="rect">
            <a:avLst/>
          </a:prstGeom>
          <a:noFill/>
        </p:spPr>
        <p:txBody>
          <a:bodyPr wrap="square" rtlCol="0">
            <a:spAutoFit/>
            <a:scene3d>
              <a:camera prst="orthographicFront">
                <a:rot lat="0" lon="0" rev="0"/>
              </a:camera>
              <a:lightRig rig="threePt" dir="t"/>
            </a:scene3d>
          </a:bodyPr>
          <a:lstStyle/>
          <a:p>
            <a:r>
              <a:rPr lang="en-US" sz="4800" dirty="0">
                <a:latin typeface="Broadway" panose="04040905080B02020502" pitchFamily="82" charset="0"/>
              </a:rPr>
              <a:t>AVVENTURA ARON</a:t>
            </a:r>
            <a:endParaRPr lang="en-GB" sz="4800" dirty="0">
              <a:latin typeface="Broadway" panose="04040905080B02020502" pitchFamily="82" charset="0"/>
            </a:endParaRPr>
          </a:p>
        </p:txBody>
      </p:sp>
      <p:sp>
        <p:nvSpPr>
          <p:cNvPr id="6" name="TextBox 5">
            <a:extLst>
              <a:ext uri="{FF2B5EF4-FFF2-40B4-BE49-F238E27FC236}">
                <a16:creationId xmlns:a16="http://schemas.microsoft.com/office/drawing/2014/main" id="{7D315576-346A-A98C-9A15-D30081DA51A0}"/>
              </a:ext>
            </a:extLst>
          </p:cNvPr>
          <p:cNvSpPr txBox="1"/>
          <p:nvPr/>
        </p:nvSpPr>
        <p:spPr>
          <a:xfrm>
            <a:off x="1964697" y="1575369"/>
            <a:ext cx="6098458" cy="461665"/>
          </a:xfrm>
          <a:prstGeom prst="rect">
            <a:avLst/>
          </a:prstGeom>
          <a:noFill/>
        </p:spPr>
        <p:txBody>
          <a:bodyPr wrap="square">
            <a:spAutoFit/>
          </a:bodyPr>
          <a:lstStyle/>
          <a:p>
            <a:r>
              <a:rPr lang="en-GB" sz="2400" b="1" dirty="0">
                <a:latin typeface="LilyUPC" panose="020B0502040204020203" pitchFamily="34" charset="-34"/>
                <a:cs typeface="LilyUPC" panose="020B0502040204020203" pitchFamily="34" charset="-34"/>
              </a:rPr>
              <a:t>TEXT ADVENTURE PRESENTATION</a:t>
            </a:r>
          </a:p>
        </p:txBody>
      </p:sp>
      <p:sp>
        <p:nvSpPr>
          <p:cNvPr id="2" name="Sottotitolo 2">
            <a:extLst>
              <a:ext uri="{FF2B5EF4-FFF2-40B4-BE49-F238E27FC236}">
                <a16:creationId xmlns:a16="http://schemas.microsoft.com/office/drawing/2014/main" id="{F76A1478-D57D-402D-9D7F-9CF61792F508}"/>
              </a:ext>
            </a:extLst>
          </p:cNvPr>
          <p:cNvSpPr>
            <a:spLocks noGrp="1"/>
          </p:cNvSpPr>
          <p:nvPr/>
        </p:nvSpPr>
        <p:spPr>
          <a:xfrm>
            <a:off x="2471057" y="4882274"/>
            <a:ext cx="9144000" cy="24542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2800" b="1" u="sng" dirty="0">
                <a:solidFill>
                  <a:schemeClr val="bg1"/>
                </a:solidFill>
                <a:latin typeface="Corbel" panose="020B0503020204020204" pitchFamily="34" charset="0"/>
              </a:rPr>
              <a:t>Autori:</a:t>
            </a:r>
          </a:p>
          <a:p>
            <a:pPr algn="r"/>
            <a:r>
              <a:rPr lang="it-IT" dirty="0">
                <a:solidFill>
                  <a:schemeClr val="bg1"/>
                </a:solidFill>
                <a:latin typeface="Andalus" panose="02020603050405020304" pitchFamily="18" charset="-78"/>
                <a:cs typeface="Andalus" panose="02020603050405020304" pitchFamily="18" charset="-78"/>
              </a:rPr>
              <a:t>Zagharitafreshi Marjan</a:t>
            </a:r>
          </a:p>
          <a:p>
            <a:pPr algn="r"/>
            <a:r>
              <a:rPr lang="it-IT" dirty="0">
                <a:solidFill>
                  <a:schemeClr val="bg1"/>
                </a:solidFill>
                <a:latin typeface="Andalus" panose="02020603050405020304" pitchFamily="18" charset="-78"/>
                <a:cs typeface="Andalus" panose="02020603050405020304" pitchFamily="18" charset="-78"/>
              </a:rPr>
              <a:t>Robles Vincenza</a:t>
            </a:r>
            <a:endParaRPr lang="en-GB" dirty="0">
              <a:solidFill>
                <a:schemeClr val="bg1"/>
              </a:solidFill>
              <a:latin typeface="Andalus" panose="02020603050405020304" pitchFamily="18" charset="-78"/>
              <a:cs typeface="Andalus" panose="02020603050405020304" pitchFamily="18" charset="-78"/>
            </a:endParaRPr>
          </a:p>
          <a:p>
            <a:pPr algn="r"/>
            <a:br>
              <a:rPr lang="it-IT" sz="2800" dirty="0">
                <a:solidFill>
                  <a:schemeClr val="bg1"/>
                </a:solidFill>
                <a:latin typeface="Corbel" panose="020B0503020204020204" pitchFamily="34" charset="0"/>
              </a:rPr>
            </a:br>
            <a:endParaRPr lang="it-IT" sz="2800" dirty="0">
              <a:solidFill>
                <a:schemeClr val="bg1"/>
              </a:solidFill>
              <a:latin typeface="Corbel" panose="020B0503020204020204" pitchFamily="34" charset="0"/>
            </a:endParaRPr>
          </a:p>
        </p:txBody>
      </p:sp>
    </p:spTree>
    <p:extLst>
      <p:ext uri="{BB962C8B-B14F-4D97-AF65-F5344CB8AC3E}">
        <p14:creationId xmlns:p14="http://schemas.microsoft.com/office/powerpoint/2010/main" val="2610238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15662" y="7059"/>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3410373" y="398655"/>
            <a:ext cx="6213020" cy="1077218"/>
          </a:xfrm>
          <a:prstGeom prst="rect">
            <a:avLst/>
          </a:prstGeom>
          <a:noFill/>
        </p:spPr>
        <p:txBody>
          <a:bodyPr wrap="square">
            <a:spAutoFit/>
          </a:bodyPr>
          <a:lstStyle/>
          <a:p>
            <a:pPr algn="ctr"/>
            <a:r>
              <a:rPr lang="it-IT" sz="3200" dirty="0">
                <a:solidFill>
                  <a:schemeClr val="bg1"/>
                </a:solidFill>
                <a:latin typeface="Congenial Black" panose="02000503040000020004" pitchFamily="2" charset="0"/>
              </a:rPr>
              <a:t>DETTAGLI IMPLEMENTATIVI</a:t>
            </a:r>
          </a:p>
          <a:p>
            <a:pPr algn="ctr"/>
            <a:r>
              <a:rPr lang="it-IT" sz="3200" dirty="0">
                <a:solidFill>
                  <a:schemeClr val="bg1"/>
                </a:solidFill>
                <a:latin typeface="Congenial Black" panose="02000503040000020004" pitchFamily="2" charset="0"/>
              </a:rPr>
              <a:t>API RESET:</a:t>
            </a:r>
          </a:p>
        </p:txBody>
      </p:sp>
      <p:sp>
        <p:nvSpPr>
          <p:cNvPr id="17" name="TextBox 16">
            <a:extLst>
              <a:ext uri="{FF2B5EF4-FFF2-40B4-BE49-F238E27FC236}">
                <a16:creationId xmlns:a16="http://schemas.microsoft.com/office/drawing/2014/main" id="{9EAF25D1-A624-148C-3D9A-15931FCF0B20}"/>
              </a:ext>
            </a:extLst>
          </p:cNvPr>
          <p:cNvSpPr txBox="1"/>
          <p:nvPr/>
        </p:nvSpPr>
        <p:spPr>
          <a:xfrm>
            <a:off x="198428" y="1475874"/>
            <a:ext cx="5897573" cy="5324535"/>
          </a:xfrm>
          <a:prstGeom prst="rect">
            <a:avLst/>
          </a:prstGeom>
          <a:noFill/>
        </p:spPr>
        <p:txBody>
          <a:bodyPr wrap="square">
            <a:spAutoFit/>
          </a:bodyPr>
          <a:lstStyle/>
          <a:p>
            <a:pPr algn="ct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Nel nostro progetto, abbiamo implementato una soluzione per generare un nome casuale attraverso il metodo  getrandomname() utilizzando un'API REST pubblica. Questo approccio viene utilizzato nel caso in cui l'utente non inserisca il proprio nome utente o entri nel gioco senza fornire alcun dato. In tali situazioni, un nome casuale verrà automaticamente recuperato dall'API REST e assegnato all'utente. Questo consente all'utente di iniziare a giocare e proseguire con la propria avventura senza interruzioni, anche in assenza di un nome utente specificato. Dunque  il nome casuale è utilizzato come soluzione alternativa per permettere all'utente di continuare a giocare senza dover inserire un nome.</a:t>
            </a:r>
          </a:p>
        </p:txBody>
      </p:sp>
      <p:pic>
        <p:nvPicPr>
          <p:cNvPr id="5" name="Picture 4" descr="A black screen with white text&#10;&#10;Description automatically generated">
            <a:extLst>
              <a:ext uri="{FF2B5EF4-FFF2-40B4-BE49-F238E27FC236}">
                <a16:creationId xmlns:a16="http://schemas.microsoft.com/office/drawing/2014/main" id="{390D5CA2-B18C-C709-0346-4DB6D0A70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8095" y="2732231"/>
            <a:ext cx="5897573" cy="2865537"/>
          </a:xfrm>
          <a:prstGeom prst="rect">
            <a:avLst/>
          </a:prstGeom>
        </p:spPr>
      </p:pic>
    </p:spTree>
    <p:extLst>
      <p:ext uri="{BB962C8B-B14F-4D97-AF65-F5344CB8AC3E}">
        <p14:creationId xmlns:p14="http://schemas.microsoft.com/office/powerpoint/2010/main" val="4009069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2989490" y="826580"/>
            <a:ext cx="6213020" cy="1569660"/>
          </a:xfrm>
          <a:prstGeom prst="rect">
            <a:avLst/>
          </a:prstGeom>
          <a:noFill/>
        </p:spPr>
        <p:txBody>
          <a:bodyPr wrap="square">
            <a:spAutoFit/>
          </a:bodyPr>
          <a:lstStyle/>
          <a:p>
            <a:pPr algn="ctr"/>
            <a:r>
              <a:rPr lang="it-IT" sz="3200" dirty="0">
                <a:solidFill>
                  <a:schemeClr val="bg1"/>
                </a:solidFill>
                <a:latin typeface="Congenial Black" panose="02000503040000020004" pitchFamily="2" charset="0"/>
              </a:rPr>
              <a:t>DETTAGLI IMPLEMENTATIVI</a:t>
            </a:r>
          </a:p>
          <a:p>
            <a:pPr algn="ctr"/>
            <a:r>
              <a:rPr lang="it-IT" sz="3200" dirty="0">
                <a:solidFill>
                  <a:schemeClr val="bg1"/>
                </a:solidFill>
                <a:latin typeface="Congenial Black" panose="02000503040000020004" pitchFamily="2" charset="0"/>
              </a:rPr>
              <a:t>thread:</a:t>
            </a:r>
          </a:p>
          <a:p>
            <a:pPr algn="ctr"/>
            <a:endParaRPr lang="it-IT" sz="3200" dirty="0">
              <a:solidFill>
                <a:schemeClr val="bg1"/>
              </a:solidFill>
              <a:latin typeface="Congenial Black" panose="02000503040000020004" pitchFamily="2" charset="0"/>
            </a:endParaRPr>
          </a:p>
        </p:txBody>
      </p:sp>
      <p:sp>
        <p:nvSpPr>
          <p:cNvPr id="5" name="TextBox 4">
            <a:extLst>
              <a:ext uri="{FF2B5EF4-FFF2-40B4-BE49-F238E27FC236}">
                <a16:creationId xmlns:a16="http://schemas.microsoft.com/office/drawing/2014/main" id="{90CDF242-F45E-FCD3-8306-2CED90F26A6A}"/>
              </a:ext>
            </a:extLst>
          </p:cNvPr>
          <p:cNvSpPr txBox="1"/>
          <p:nvPr/>
        </p:nvSpPr>
        <p:spPr>
          <a:xfrm>
            <a:off x="1462454" y="2396240"/>
            <a:ext cx="9267092" cy="3953390"/>
          </a:xfrm>
          <a:prstGeom prst="rect">
            <a:avLst/>
          </a:prstGeom>
          <a:noFill/>
        </p:spPr>
        <p:txBody>
          <a:bodyPr wrap="square">
            <a:spAutoFit/>
          </a:bodyPr>
          <a:lstStyle/>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L’uso di «EventQueue.invokeLater» e «SwingUtilities.invokeLater» è una pratica per assicurarsi che il codice che interagisce con l’interfaccia grafica venga eseguito nel thread.</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Viene utilizzato il thread per gestire tutti gli eventi  e le operazioni  dell’interfaccia utente per evitare comportamenti inaspettati e garantisce che venga aggiornata in modo sicuro. </a:t>
            </a:r>
          </a:p>
          <a:p>
            <a:pPr>
              <a:lnSpc>
                <a:spcPct val="115000"/>
              </a:lnSpc>
              <a:spcAft>
                <a:spcPts val="800"/>
              </a:spcAft>
            </a:pPr>
            <a:r>
              <a:rPr lang="it-IT" sz="2000" kern="10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 thread vengono utilizzati anche per gestione l'esecuzione della musica di sottofondo senza bloccare l'applicazione, </a:t>
            </a:r>
            <a:r>
              <a:rPr kumimoji="0" lang="it-IT" altLang="it-IT" sz="2000" b="0" i="0" u="none" strike="noStrike" cap="none" normalizeH="0" baseline="0" dirty="0">
                <a:ln>
                  <a:noFill/>
                </a:ln>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garantendo che l'interfaccia utente rimanga reattiva e l'esperienza utente sia fluida.</a:t>
            </a:r>
          </a:p>
          <a:p>
            <a:endPar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nSpc>
                <a:spcPct val="115000"/>
              </a:lnSpc>
              <a:spcAft>
                <a:spcPts val="800"/>
              </a:spcAft>
            </a:pPr>
            <a:endParaRPr lang="it-IT" sz="2000" b="1" dirty="0">
              <a:solidFill>
                <a:schemeClr val="bg1"/>
              </a:solidFill>
              <a:highlight>
                <a:srgbClr val="FF0000"/>
              </a:highligh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336800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19" y="-36424"/>
            <a:ext cx="12191981" cy="6887365"/>
          </a:xfrm>
          <a:prstGeom prst="rect">
            <a:avLst/>
          </a:prstGeom>
        </p:spPr>
      </p:pic>
      <p:sp>
        <p:nvSpPr>
          <p:cNvPr id="5" name="TextBox 4">
            <a:extLst>
              <a:ext uri="{FF2B5EF4-FFF2-40B4-BE49-F238E27FC236}">
                <a16:creationId xmlns:a16="http://schemas.microsoft.com/office/drawing/2014/main" id="{4804E2F6-FD05-1E6F-3DB7-EC53EEFD99A5}"/>
              </a:ext>
            </a:extLst>
          </p:cNvPr>
          <p:cNvSpPr txBox="1"/>
          <p:nvPr/>
        </p:nvSpPr>
        <p:spPr>
          <a:xfrm>
            <a:off x="2987920" y="835241"/>
            <a:ext cx="6216160" cy="584775"/>
          </a:xfrm>
          <a:prstGeom prst="rect">
            <a:avLst/>
          </a:prstGeom>
          <a:noFill/>
        </p:spPr>
        <p:txBody>
          <a:bodyPr wrap="square">
            <a:spAutoFit/>
          </a:bodyPr>
          <a:lstStyle/>
          <a:p>
            <a:pPr algn="ctr"/>
            <a:r>
              <a:rPr lang="it-IT"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Specifica sintattica: lista</a:t>
            </a:r>
          </a:p>
        </p:txBody>
      </p:sp>
      <p:sp>
        <p:nvSpPr>
          <p:cNvPr id="2" name="TextBox 1">
            <a:extLst>
              <a:ext uri="{FF2B5EF4-FFF2-40B4-BE49-F238E27FC236}">
                <a16:creationId xmlns:a16="http://schemas.microsoft.com/office/drawing/2014/main" id="{890963EE-A043-7C8F-AAF2-9609D8A0EA59}"/>
              </a:ext>
            </a:extLst>
          </p:cNvPr>
          <p:cNvSpPr txBox="1"/>
          <p:nvPr/>
        </p:nvSpPr>
        <p:spPr>
          <a:xfrm>
            <a:off x="690084" y="1631445"/>
            <a:ext cx="11956897" cy="4108817"/>
          </a:xfrm>
          <a:prstGeom prst="rect">
            <a:avLst/>
          </a:prstGeom>
          <a:noFill/>
        </p:spPr>
        <p:txBody>
          <a:bodyPr wrap="square" rtlCol="0">
            <a:spAutoFit/>
          </a:bodyPr>
          <a:lstStyle/>
          <a:p>
            <a:endParaRPr lang="it-IT"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nSpc>
                <a:spcPct val="150000"/>
              </a:lnSpc>
            </a:pPr>
            <a:r>
              <a:rPr lang="it-IT" sz="2800" b="1" dirty="0">
                <a:solidFill>
                  <a:schemeClr val="bg1"/>
                </a:solidFill>
              </a:rPr>
              <a:t>OPERATORI : </a:t>
            </a:r>
          </a:p>
          <a:p>
            <a:pPr>
              <a:lnSpc>
                <a:spcPct val="150000"/>
              </a:lnSpc>
            </a:pPr>
            <a:r>
              <a:rPr lang="it-IT" sz="2200" b="1" i="1" dirty="0">
                <a:solidFill>
                  <a:schemeClr val="bg1"/>
                </a:solidFill>
                <a:latin typeface="+mj-lt"/>
                <a:ea typeface="ADLaM Display" panose="02010000000000000000" pitchFamily="2" charset="0"/>
                <a:cs typeface="ADLaM Display" panose="02010000000000000000" pitchFamily="2" charset="0"/>
              </a:rPr>
              <a:t>-- newList</a:t>
            </a:r>
            <a:r>
              <a:rPr lang="it-IT" sz="2200" b="1" dirty="0">
                <a:solidFill>
                  <a:schemeClr val="bg1"/>
                </a:solidFill>
                <a:latin typeface="+mj-lt"/>
                <a:ea typeface="ADLaM Display" panose="02010000000000000000" pitchFamily="2" charset="0"/>
                <a:cs typeface="ADLaM Display" panose="02010000000000000000" pitchFamily="2" charset="0"/>
              </a:rPr>
              <a:t>: ( ) → lista                                                      Crea una nuova istanza di inventario nella lista</a:t>
            </a:r>
          </a:p>
          <a:p>
            <a:pPr>
              <a:lnSpc>
                <a:spcPct val="150000"/>
              </a:lnSpc>
            </a:pPr>
            <a:r>
              <a:rPr lang="it-IT" sz="2200" b="1" i="1" dirty="0">
                <a:solidFill>
                  <a:schemeClr val="bg1"/>
                </a:solidFill>
                <a:latin typeface="+mj-lt"/>
                <a:ea typeface="ADLaM Display" panose="02010000000000000000" pitchFamily="2" charset="0"/>
                <a:cs typeface="ADLaM Display" panose="02010000000000000000" pitchFamily="2" charset="0"/>
              </a:rPr>
              <a:t>-- IsEmpty</a:t>
            </a:r>
            <a:r>
              <a:rPr lang="it-IT" sz="2200" b="1" dirty="0">
                <a:solidFill>
                  <a:schemeClr val="bg1"/>
                </a:solidFill>
                <a:latin typeface="+mj-lt"/>
                <a:ea typeface="ADLaM Display" panose="02010000000000000000" pitchFamily="2" charset="0"/>
                <a:cs typeface="ADLaM Display" panose="02010000000000000000" pitchFamily="2" charset="0"/>
              </a:rPr>
              <a:t>: (</a:t>
            </a:r>
            <a:r>
              <a:rPr lang="it-IT" sz="2200" b="1" i="1" dirty="0">
                <a:solidFill>
                  <a:schemeClr val="bg1"/>
                </a:solidFill>
                <a:latin typeface="+mj-lt"/>
                <a:ea typeface="ADLaM Display" panose="02010000000000000000" pitchFamily="2" charset="0"/>
                <a:cs typeface="ADLaM Display" panose="02010000000000000000" pitchFamily="2" charset="0"/>
              </a:rPr>
              <a:t>lista</a:t>
            </a:r>
            <a:r>
              <a:rPr lang="it-IT" sz="2200" b="1" dirty="0">
                <a:solidFill>
                  <a:schemeClr val="bg1"/>
                </a:solidFill>
                <a:latin typeface="+mj-lt"/>
                <a:ea typeface="ADLaM Display" panose="02010000000000000000" pitchFamily="2" charset="0"/>
                <a:cs typeface="ADLaM Display" panose="02010000000000000000" pitchFamily="2" charset="0"/>
              </a:rPr>
              <a:t>) → boolean                                        Verifica se l’inventario è vuoto</a:t>
            </a:r>
          </a:p>
          <a:p>
            <a:pPr>
              <a:lnSpc>
                <a:spcPct val="150000"/>
              </a:lnSpc>
            </a:pPr>
            <a:r>
              <a:rPr lang="it-IT" sz="2200" b="1" dirty="0">
                <a:solidFill>
                  <a:schemeClr val="bg1"/>
                </a:solidFill>
                <a:latin typeface="+mj-lt"/>
                <a:ea typeface="ADLaM Display" panose="02010000000000000000" pitchFamily="2" charset="0"/>
                <a:cs typeface="ADLaM Display" panose="02010000000000000000" pitchFamily="2" charset="0"/>
              </a:rPr>
              <a:t>-- </a:t>
            </a:r>
            <a:r>
              <a:rPr lang="it-IT" sz="2200" b="1" i="1" dirty="0">
                <a:solidFill>
                  <a:schemeClr val="bg1"/>
                </a:solidFill>
                <a:latin typeface="+mj-lt"/>
                <a:ea typeface="ADLaM Display" panose="02010000000000000000" pitchFamily="2" charset="0"/>
                <a:cs typeface="ADLaM Display" panose="02010000000000000000" pitchFamily="2" charset="0"/>
              </a:rPr>
              <a:t>getLista</a:t>
            </a:r>
            <a:r>
              <a:rPr lang="it-IT" sz="2200" b="1" dirty="0">
                <a:solidFill>
                  <a:schemeClr val="bg1"/>
                </a:solidFill>
                <a:latin typeface="+mj-lt"/>
                <a:ea typeface="ADLaM Display" panose="02010000000000000000" pitchFamily="2" charset="0"/>
                <a:cs typeface="ADLaM Display" panose="02010000000000000000" pitchFamily="2" charset="0"/>
              </a:rPr>
              <a:t> : (posizione, </a:t>
            </a:r>
            <a:r>
              <a:rPr lang="it-IT" sz="2200" b="1" i="1" dirty="0">
                <a:solidFill>
                  <a:schemeClr val="bg1"/>
                </a:solidFill>
                <a:latin typeface="+mj-lt"/>
                <a:ea typeface="ADLaM Display" panose="02010000000000000000" pitchFamily="2" charset="0"/>
                <a:cs typeface="ADLaM Display" panose="02010000000000000000" pitchFamily="2" charset="0"/>
              </a:rPr>
              <a:t>lista</a:t>
            </a:r>
            <a:r>
              <a:rPr lang="it-IT" sz="2200" b="1" dirty="0">
                <a:solidFill>
                  <a:schemeClr val="bg1"/>
                </a:solidFill>
                <a:latin typeface="+mj-lt"/>
                <a:ea typeface="ADLaM Display" panose="02010000000000000000" pitchFamily="2" charset="0"/>
                <a:cs typeface="ADLaM Display" panose="02010000000000000000" pitchFamily="2" charset="0"/>
              </a:rPr>
              <a:t>) → lista                           Restituisce la lista nella posizione specificata</a:t>
            </a:r>
          </a:p>
          <a:p>
            <a:pPr>
              <a:lnSpc>
                <a:spcPct val="150000"/>
              </a:lnSpc>
            </a:pPr>
            <a:r>
              <a:rPr lang="it-IT" sz="2200" b="1" dirty="0">
                <a:solidFill>
                  <a:schemeClr val="bg1"/>
                </a:solidFill>
                <a:latin typeface="+mj-lt"/>
                <a:ea typeface="ADLaM Display" panose="02010000000000000000" pitchFamily="2" charset="0"/>
                <a:cs typeface="ADLaM Display" panose="02010000000000000000" pitchFamily="2" charset="0"/>
              </a:rPr>
              <a:t>– </a:t>
            </a:r>
            <a:r>
              <a:rPr lang="it-IT" sz="2200" b="1" i="1" dirty="0">
                <a:solidFill>
                  <a:schemeClr val="bg1"/>
                </a:solidFill>
                <a:latin typeface="+mj-lt"/>
                <a:ea typeface="ADLaM Display" panose="02010000000000000000" pitchFamily="2" charset="0"/>
                <a:cs typeface="ADLaM Display" panose="02010000000000000000" pitchFamily="2" charset="0"/>
              </a:rPr>
              <a:t>setLista</a:t>
            </a:r>
            <a:r>
              <a:rPr lang="it-IT" sz="2200" b="1" dirty="0">
                <a:solidFill>
                  <a:schemeClr val="bg1"/>
                </a:solidFill>
                <a:latin typeface="+mj-lt"/>
                <a:ea typeface="ADLaM Display" panose="02010000000000000000" pitchFamily="2" charset="0"/>
                <a:cs typeface="ADLaM Display" panose="02010000000000000000" pitchFamily="2" charset="0"/>
              </a:rPr>
              <a:t> : (tipoelem,posizione,lista) → lista            Imposta un elemento alla posizione specificata.</a:t>
            </a:r>
          </a:p>
          <a:p>
            <a:pPr>
              <a:lnSpc>
                <a:spcPct val="150000"/>
              </a:lnSpc>
            </a:pPr>
            <a:r>
              <a:rPr lang="it-IT" sz="2200" b="1" dirty="0">
                <a:solidFill>
                  <a:schemeClr val="bg1"/>
                </a:solidFill>
                <a:latin typeface="+mj-lt"/>
                <a:ea typeface="ADLaM Display" panose="02010000000000000000" pitchFamily="2" charset="0"/>
                <a:cs typeface="ADLaM Display" panose="02010000000000000000" pitchFamily="2" charset="0"/>
              </a:rPr>
              <a:t>– add</a:t>
            </a:r>
            <a:r>
              <a:rPr lang="it-IT" sz="2200" b="1" i="1" dirty="0">
                <a:solidFill>
                  <a:schemeClr val="bg1"/>
                </a:solidFill>
                <a:latin typeface="+mj-lt"/>
                <a:ea typeface="ADLaM Display" panose="02010000000000000000" pitchFamily="2" charset="0"/>
                <a:cs typeface="ADLaM Display" panose="02010000000000000000" pitchFamily="2" charset="0"/>
              </a:rPr>
              <a:t>Lista</a:t>
            </a:r>
            <a:r>
              <a:rPr lang="it-IT" sz="2200" b="1" dirty="0">
                <a:solidFill>
                  <a:schemeClr val="bg1"/>
                </a:solidFill>
                <a:latin typeface="+mj-lt"/>
                <a:ea typeface="ADLaM Display" panose="02010000000000000000" pitchFamily="2" charset="0"/>
                <a:cs typeface="ADLaM Display" panose="02010000000000000000" pitchFamily="2" charset="0"/>
              </a:rPr>
              <a:t> : (tipoelem,posizione,lista) → lista          Aggiunge un elemento alla posizione specificata</a:t>
            </a:r>
          </a:p>
          <a:p>
            <a:endParaRPr lang="it-IT"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endParaRPr lang="it-IT"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892808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380" y="-15242"/>
            <a:ext cx="12191981" cy="6887365"/>
          </a:xfrm>
          <a:prstGeom prst="rect">
            <a:avLst/>
          </a:prstGeom>
        </p:spPr>
      </p:pic>
      <p:sp>
        <p:nvSpPr>
          <p:cNvPr id="5" name="TextBox 4">
            <a:extLst>
              <a:ext uri="{FF2B5EF4-FFF2-40B4-BE49-F238E27FC236}">
                <a16:creationId xmlns:a16="http://schemas.microsoft.com/office/drawing/2014/main" id="{4804E2F6-FD05-1E6F-3DB7-EC53EEFD99A5}"/>
              </a:ext>
            </a:extLst>
          </p:cNvPr>
          <p:cNvSpPr txBox="1"/>
          <p:nvPr/>
        </p:nvSpPr>
        <p:spPr>
          <a:xfrm>
            <a:off x="2867561" y="164232"/>
            <a:ext cx="6216160" cy="584775"/>
          </a:xfrm>
          <a:prstGeom prst="rect">
            <a:avLst/>
          </a:prstGeom>
          <a:noFill/>
        </p:spPr>
        <p:txBody>
          <a:bodyPr wrap="square">
            <a:spAutoFit/>
          </a:bodyPr>
          <a:lstStyle/>
          <a:p>
            <a:pPr algn="ctr"/>
            <a:r>
              <a:rPr lang="it-IT"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Specifica semantica: lista</a:t>
            </a:r>
          </a:p>
        </p:txBody>
      </p:sp>
      <p:sp>
        <p:nvSpPr>
          <p:cNvPr id="3" name="TextBox 2">
            <a:extLst>
              <a:ext uri="{FF2B5EF4-FFF2-40B4-BE49-F238E27FC236}">
                <a16:creationId xmlns:a16="http://schemas.microsoft.com/office/drawing/2014/main" id="{A958D313-A7AF-DFE1-E5F5-43BBFEA620DC}"/>
              </a:ext>
            </a:extLst>
          </p:cNvPr>
          <p:cNvSpPr txBox="1"/>
          <p:nvPr/>
        </p:nvSpPr>
        <p:spPr>
          <a:xfrm>
            <a:off x="299205" y="703689"/>
            <a:ext cx="12347377" cy="6555641"/>
          </a:xfrm>
          <a:prstGeom prst="rect">
            <a:avLst/>
          </a:prstGeom>
          <a:noFill/>
        </p:spPr>
        <p:txBody>
          <a:bodyPr wrap="square" rtlCol="0">
            <a:spAutoFit/>
          </a:bodyPr>
          <a:lstStyle/>
          <a:p>
            <a:r>
              <a:rPr lang="it-IT" sz="2000" b="1" dirty="0">
                <a:solidFill>
                  <a:schemeClr val="bg1"/>
                </a:solidFill>
              </a:rPr>
              <a:t>Tipi : </a:t>
            </a:r>
          </a:p>
          <a:p>
            <a:r>
              <a:rPr lang="it-IT" sz="2000" dirty="0">
                <a:solidFill>
                  <a:schemeClr val="bg1"/>
                </a:solidFill>
              </a:rPr>
              <a:t>– </a:t>
            </a:r>
            <a:r>
              <a:rPr lang="it-IT" sz="2000" i="1" dirty="0">
                <a:solidFill>
                  <a:schemeClr val="bg1"/>
                </a:solidFill>
              </a:rPr>
              <a:t>inventario:</a:t>
            </a:r>
            <a:r>
              <a:rPr lang="it-IT" sz="2000" dirty="0">
                <a:solidFill>
                  <a:schemeClr val="bg1"/>
                </a:solidFill>
              </a:rPr>
              <a:t> insieme delle  liste I = &lt; a1, a2, … , an &gt;, n&gt;=0, di elementi di tipo tipoelem dove l'elemento i-esimo ha valore a(i) e posizione pos(i)</a:t>
            </a:r>
          </a:p>
          <a:p>
            <a:r>
              <a:rPr lang="it-IT" sz="2000" dirty="0">
                <a:solidFill>
                  <a:schemeClr val="bg1"/>
                </a:solidFill>
              </a:rPr>
              <a:t>– </a:t>
            </a:r>
            <a:r>
              <a:rPr lang="it-IT" sz="2000" b="1" i="1" dirty="0">
                <a:solidFill>
                  <a:schemeClr val="bg1"/>
                </a:solidFill>
              </a:rPr>
              <a:t>boolean</a:t>
            </a:r>
            <a:r>
              <a:rPr lang="it-IT" sz="2000" dirty="0">
                <a:solidFill>
                  <a:schemeClr val="bg1"/>
                </a:solidFill>
              </a:rPr>
              <a:t>: insieme dei valori di verità</a:t>
            </a:r>
          </a:p>
          <a:p>
            <a:pPr marL="342900" indent="-342900">
              <a:buAutoNum type="arabicPeriod"/>
            </a:pPr>
            <a:r>
              <a:rPr lang="it-IT" sz="2000" b="1" dirty="0">
                <a:solidFill>
                  <a:schemeClr val="bg1"/>
                </a:solidFill>
              </a:rPr>
              <a:t>newLista </a:t>
            </a:r>
          </a:p>
          <a:p>
            <a:r>
              <a:rPr lang="it-IT" sz="2000" dirty="0">
                <a:solidFill>
                  <a:schemeClr val="bg1"/>
                </a:solidFill>
              </a:rPr>
              <a:t>Precondizioni: Nessuna</a:t>
            </a:r>
          </a:p>
          <a:p>
            <a:r>
              <a:rPr lang="it-IT" sz="2000" dirty="0">
                <a:solidFill>
                  <a:schemeClr val="bg1"/>
                </a:solidFill>
              </a:rPr>
              <a:t>Postcondizioni: crea un oggetto Inventario con una lista vuota</a:t>
            </a:r>
            <a:endParaRPr lang="it-IT" sz="2000" dirty="0"/>
          </a:p>
          <a:p>
            <a:r>
              <a:rPr lang="it-IT" sz="2000" dirty="0"/>
              <a:t> </a:t>
            </a:r>
            <a:r>
              <a:rPr lang="it-IT" sz="2000" b="1" dirty="0">
                <a:solidFill>
                  <a:schemeClr val="bg1"/>
                </a:solidFill>
              </a:rPr>
              <a:t>2. isEmpty</a:t>
            </a:r>
          </a:p>
          <a:p>
            <a:r>
              <a:rPr lang="it-IT" sz="2000" dirty="0">
                <a:solidFill>
                  <a:schemeClr val="bg1"/>
                </a:solidFill>
              </a:rPr>
              <a:t>Precondizioni: Nessuna</a:t>
            </a:r>
          </a:p>
          <a:p>
            <a:r>
              <a:rPr lang="it-IT" sz="2000" dirty="0">
                <a:solidFill>
                  <a:schemeClr val="bg1"/>
                </a:solidFill>
              </a:rPr>
              <a:t>Postcondizioni: Restituisce true se la lista è vuota, altrimenti false</a:t>
            </a:r>
          </a:p>
          <a:p>
            <a:r>
              <a:rPr lang="it-IT" sz="2000" b="1" dirty="0">
                <a:solidFill>
                  <a:schemeClr val="bg1"/>
                </a:solidFill>
              </a:rPr>
              <a:t>3. getLista</a:t>
            </a:r>
          </a:p>
          <a:p>
            <a:r>
              <a:rPr lang="it-IT" sz="2000" dirty="0">
                <a:solidFill>
                  <a:schemeClr val="bg1"/>
                </a:solidFill>
              </a:rPr>
              <a:t>Precondizioni: La posizione deve essere un indice valido nella lista (0 &lt;= posizione &lt; lista.size()).</a:t>
            </a:r>
          </a:p>
          <a:p>
            <a:r>
              <a:rPr lang="it-IT" sz="2000" dirty="0">
                <a:solidFill>
                  <a:schemeClr val="bg1"/>
                </a:solidFill>
              </a:rPr>
              <a:t>Postcondizioni: Restituisce l'oggetto alla posizione specificata.</a:t>
            </a:r>
          </a:p>
          <a:p>
            <a:r>
              <a:rPr lang="it-IT" sz="2000" b="1" dirty="0">
                <a:solidFill>
                  <a:schemeClr val="bg1"/>
                </a:solidFill>
              </a:rPr>
              <a:t>4. setLista</a:t>
            </a:r>
          </a:p>
          <a:p>
            <a:r>
              <a:rPr lang="it-IT" sz="2000" dirty="0">
                <a:solidFill>
                  <a:schemeClr val="bg1"/>
                </a:solidFill>
              </a:rPr>
              <a:t>Precondizioni: La posizione deve essere un indice valido nella lista (0 &lt;= posizione &lt; lista.size()).</a:t>
            </a:r>
          </a:p>
          <a:p>
            <a:r>
              <a:rPr lang="it-IT" sz="2000" dirty="0">
                <a:solidFill>
                  <a:schemeClr val="bg1"/>
                </a:solidFill>
              </a:rPr>
              <a:t>Postcondizioni: L'oggetto alla posizione specificata è sostituito con il nuovo oggetto.</a:t>
            </a:r>
          </a:p>
          <a:p>
            <a:r>
              <a:rPr lang="it-IT" sz="2000" b="1" dirty="0">
                <a:solidFill>
                  <a:schemeClr val="bg1"/>
                </a:solidFill>
              </a:rPr>
              <a:t>5. addLista</a:t>
            </a:r>
          </a:p>
          <a:p>
            <a:r>
              <a:rPr lang="it-IT" sz="2000" dirty="0">
                <a:solidFill>
                  <a:schemeClr val="bg1"/>
                </a:solidFill>
              </a:rPr>
              <a:t>Precondizioni: La posizione deve essere un indice valido (0 &lt;= posizione &lt;= lista.size()+1) </a:t>
            </a:r>
          </a:p>
          <a:p>
            <a:r>
              <a:rPr lang="it-IT" sz="2000" dirty="0">
                <a:solidFill>
                  <a:schemeClr val="bg1"/>
                </a:solidFill>
              </a:rPr>
              <a:t>Postcondizioni: Inserisce l'oggetto alla posizione specificata, spostando gli elementi successivi. </a:t>
            </a:r>
          </a:p>
          <a:p>
            <a:endParaRPr lang="it-IT" sz="2200" dirty="0">
              <a:solidFill>
                <a:schemeClr val="bg1"/>
              </a:solidFill>
            </a:endParaRPr>
          </a:p>
          <a:p>
            <a:endParaRPr lang="it-IT" dirty="0">
              <a:solidFill>
                <a:schemeClr val="bg1"/>
              </a:solidFill>
            </a:endParaRPr>
          </a:p>
        </p:txBody>
      </p:sp>
    </p:spTree>
    <p:extLst>
      <p:ext uri="{BB962C8B-B14F-4D97-AF65-F5344CB8AC3E}">
        <p14:creationId xmlns:p14="http://schemas.microsoft.com/office/powerpoint/2010/main" val="2368555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19" y="-7623"/>
            <a:ext cx="12191981" cy="6887365"/>
          </a:xfrm>
          <a:prstGeom prst="rect">
            <a:avLst/>
          </a:prstGeom>
          <a:ln>
            <a:solidFill>
              <a:schemeClr val="accent1">
                <a:lumMod val="75000"/>
              </a:schemeClr>
            </a:solidFill>
          </a:ln>
        </p:spPr>
      </p:pic>
      <p:sp>
        <p:nvSpPr>
          <p:cNvPr id="5" name="TextBox 4">
            <a:extLst>
              <a:ext uri="{FF2B5EF4-FFF2-40B4-BE49-F238E27FC236}">
                <a16:creationId xmlns:a16="http://schemas.microsoft.com/office/drawing/2014/main" id="{4804E2F6-FD05-1E6F-3DB7-EC53EEFD99A5}"/>
              </a:ext>
            </a:extLst>
          </p:cNvPr>
          <p:cNvSpPr txBox="1"/>
          <p:nvPr/>
        </p:nvSpPr>
        <p:spPr>
          <a:xfrm>
            <a:off x="2911112" y="384761"/>
            <a:ext cx="6216160" cy="584775"/>
          </a:xfrm>
          <a:prstGeom prst="rect">
            <a:avLst/>
          </a:prstGeom>
          <a:noFill/>
        </p:spPr>
        <p:txBody>
          <a:bodyPr wrap="square">
            <a:spAutoFit/>
          </a:bodyPr>
          <a:lstStyle/>
          <a:p>
            <a:pPr algn="ctr"/>
            <a:r>
              <a:rPr lang="it-IT"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Specifica semantica : Lista</a:t>
            </a:r>
          </a:p>
        </p:txBody>
      </p:sp>
      <p:graphicFrame>
        <p:nvGraphicFramePr>
          <p:cNvPr id="2" name="Table 1">
            <a:extLst>
              <a:ext uri="{FF2B5EF4-FFF2-40B4-BE49-F238E27FC236}">
                <a16:creationId xmlns:a16="http://schemas.microsoft.com/office/drawing/2014/main" id="{B12D0776-16A8-FA77-DA89-562015A2FF99}"/>
              </a:ext>
            </a:extLst>
          </p:cNvPr>
          <p:cNvGraphicFramePr>
            <a:graphicFrameLocks noGrp="1"/>
          </p:cNvGraphicFramePr>
          <p:nvPr>
            <p:extLst>
              <p:ext uri="{D42A27DB-BD31-4B8C-83A1-F6EECF244321}">
                <p14:modId xmlns:p14="http://schemas.microsoft.com/office/powerpoint/2010/main" val="735680203"/>
              </p:ext>
            </p:extLst>
          </p:nvPr>
        </p:nvGraphicFramePr>
        <p:xfrm>
          <a:off x="1061085" y="1752600"/>
          <a:ext cx="10069830" cy="3940366"/>
        </p:xfrm>
        <a:graphic>
          <a:graphicData uri="http://schemas.openxmlformats.org/drawingml/2006/table">
            <a:tbl>
              <a:tblPr firstRow="1" bandRow="1">
                <a:tableStyleId>{22838BEF-8BB2-4498-84A7-C5851F593DF1}</a:tableStyleId>
              </a:tblPr>
              <a:tblGrid>
                <a:gridCol w="1550266">
                  <a:extLst>
                    <a:ext uri="{9D8B030D-6E8A-4147-A177-3AD203B41FA5}">
                      <a16:colId xmlns:a16="http://schemas.microsoft.com/office/drawing/2014/main" val="745255548"/>
                    </a:ext>
                  </a:extLst>
                </a:gridCol>
                <a:gridCol w="4259782">
                  <a:extLst>
                    <a:ext uri="{9D8B030D-6E8A-4147-A177-3AD203B41FA5}">
                      <a16:colId xmlns:a16="http://schemas.microsoft.com/office/drawing/2014/main" val="181385970"/>
                    </a:ext>
                  </a:extLst>
                </a:gridCol>
                <a:gridCol w="4259782">
                  <a:extLst>
                    <a:ext uri="{9D8B030D-6E8A-4147-A177-3AD203B41FA5}">
                      <a16:colId xmlns:a16="http://schemas.microsoft.com/office/drawing/2014/main" val="4005047879"/>
                    </a:ext>
                  </a:extLst>
                </a:gridCol>
              </a:tblGrid>
              <a:tr h="379806">
                <a:tc>
                  <a:txBody>
                    <a:bodyPr/>
                    <a:lstStyle/>
                    <a:p>
                      <a:r>
                        <a:rPr lang="it-IT" dirty="0"/>
                        <a:t>OPERAZIONI</a:t>
                      </a:r>
                    </a:p>
                  </a:txBody>
                  <a:tcPr/>
                </a:tc>
                <a:tc gridSpan="2">
                  <a:txBody>
                    <a:bodyPr/>
                    <a:lstStyle/>
                    <a:p>
                      <a:pPr algn="ctr"/>
                      <a:r>
                        <a:rPr lang="it-IT" dirty="0"/>
                        <a:t>COSTRUTTORE l’</a:t>
                      </a:r>
                    </a:p>
                  </a:txBody>
                  <a:tcPr/>
                </a:tc>
                <a:tc hMerge="1">
                  <a:txBody>
                    <a:bodyPr/>
                    <a:lstStyle/>
                    <a:p>
                      <a:pPr algn="ctr"/>
                      <a:endParaRPr lang="it-IT" dirty="0"/>
                    </a:p>
                  </a:txBody>
                  <a:tcPr/>
                </a:tc>
                <a:extLst>
                  <a:ext uri="{0D108BD9-81ED-4DB2-BD59-A6C34878D82A}">
                    <a16:rowId xmlns:a16="http://schemas.microsoft.com/office/drawing/2014/main" val="1204024776"/>
                  </a:ext>
                </a:extLst>
              </a:tr>
              <a:tr h="782244">
                <a:tc>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newList()</a:t>
                      </a:r>
                    </a:p>
                    <a:p>
                      <a:pPr algn="ctr"/>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addLista(o, p, i)</a:t>
                      </a:r>
                    </a:p>
                    <a:p>
                      <a:pPr algn="ctr"/>
                      <a:endParaRPr lang="it-IT" dirty="0"/>
                    </a:p>
                  </a:txBody>
                  <a:tcPr/>
                </a:tc>
                <a:extLst>
                  <a:ext uri="{0D108BD9-81ED-4DB2-BD59-A6C34878D82A}">
                    <a16:rowId xmlns:a16="http://schemas.microsoft.com/office/drawing/2014/main" val="3089781382"/>
                  </a:ext>
                </a:extLst>
              </a:tr>
              <a:tr h="664661">
                <a:tc>
                  <a:txBody>
                    <a:bodyPr/>
                    <a:lstStyle/>
                    <a:p>
                      <a:pPr algn="ctr"/>
                      <a:r>
                        <a:rPr lang="it-IT" dirty="0"/>
                        <a:t>isEmpty(i)</a:t>
                      </a:r>
                    </a:p>
                  </a:txBody>
                  <a:tcPr/>
                </a:tc>
                <a:tc>
                  <a:txBody>
                    <a:bodyPr/>
                    <a:lstStyle/>
                    <a:p>
                      <a:pPr algn="ctr"/>
                      <a:r>
                        <a:rPr lang="it-IT" dirty="0"/>
                        <a:t>If (isEmpty(newList(i)) != &lt;&gt;</a:t>
                      </a:r>
                    </a:p>
                    <a:p>
                      <a:pPr algn="ctr"/>
                      <a:r>
                        <a:rPr lang="it-IT" dirty="0"/>
                        <a:t>Then true else false</a:t>
                      </a:r>
                    </a:p>
                    <a:p>
                      <a:pPr algn="ctr"/>
                      <a:endParaRPr lang="it-IT" dirty="0"/>
                    </a:p>
                  </a:txBody>
                  <a:tcPr/>
                </a:tc>
                <a:tc>
                  <a:txBody>
                    <a:bodyPr/>
                    <a:lstStyle/>
                    <a:p>
                      <a:pPr algn="ctr"/>
                      <a:r>
                        <a:rPr lang="it-IT" dirty="0"/>
                        <a:t>If(isEmpty(addLista(i,p,o),o’)=&lt;&gt;</a:t>
                      </a:r>
                    </a:p>
                    <a:p>
                      <a:pPr algn="ctr"/>
                      <a:r>
                        <a:rPr lang="it-IT" dirty="0"/>
                        <a:t>Then false else true</a:t>
                      </a:r>
                    </a:p>
                  </a:txBody>
                  <a:tcPr/>
                </a:tc>
                <a:extLst>
                  <a:ext uri="{0D108BD9-81ED-4DB2-BD59-A6C34878D82A}">
                    <a16:rowId xmlns:a16="http://schemas.microsoft.com/office/drawing/2014/main" val="3241169720"/>
                  </a:ext>
                </a:extLst>
              </a:tr>
              <a:tr h="895350">
                <a:tc>
                  <a:txBody>
                    <a:bodyPr/>
                    <a:lstStyle/>
                    <a:p>
                      <a:pPr algn="ctr"/>
                      <a:r>
                        <a:rPr lang="it-IT" dirty="0"/>
                        <a:t>getLista(p, i)</a:t>
                      </a:r>
                    </a:p>
                  </a:txBody>
                  <a:tcPr/>
                </a:tc>
                <a:tc>
                  <a:txBody>
                    <a:bodyPr/>
                    <a:lstStyle/>
                    <a:p>
                      <a:pPr algn="ctr"/>
                      <a:r>
                        <a:rPr lang="it-IT" dirty="0"/>
                        <a:t>getLista(newList(i,p) = error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getLista(addList(i,p,o),o’ = if o=o’ then addLista(p,o’) else error</a:t>
                      </a:r>
                    </a:p>
                    <a:p>
                      <a:pPr algn="ctr"/>
                      <a:endParaRPr lang="it-IT" dirty="0"/>
                    </a:p>
                  </a:txBody>
                  <a:tcPr/>
                </a:tc>
                <a:extLst>
                  <a:ext uri="{0D108BD9-81ED-4DB2-BD59-A6C34878D82A}">
                    <a16:rowId xmlns:a16="http://schemas.microsoft.com/office/drawing/2014/main" val="1999909354"/>
                  </a:ext>
                </a:extLst>
              </a:tr>
              <a:tr h="949516">
                <a:tc>
                  <a:txBody>
                    <a:bodyPr/>
                    <a:lstStyle/>
                    <a:p>
                      <a:pPr algn="ctr"/>
                      <a:r>
                        <a:rPr lang="it-IT" dirty="0"/>
                        <a:t>setLista(o, p, i)</a:t>
                      </a:r>
                    </a:p>
                  </a:txBody>
                  <a:tcPr/>
                </a:tc>
                <a:tc>
                  <a:txBody>
                    <a:bodyPr/>
                    <a:lstStyle/>
                    <a:p>
                      <a:pPr algn="ctr"/>
                      <a:r>
                        <a:rPr lang="it-IT" dirty="0"/>
                        <a:t>      setLista(newList(i),p,o)=error</a:t>
                      </a:r>
                    </a:p>
                  </a:txBody>
                  <a:tcPr/>
                </a:tc>
                <a:tc>
                  <a:txBody>
                    <a:bodyPr/>
                    <a:lstStyle/>
                    <a:p>
                      <a:pPr algn="ctr"/>
                      <a:r>
                        <a:rPr lang="it-IT" dirty="0"/>
                        <a:t> setLista(addLista(o,p,i),o’)=if o=o’ then o’ else setLista(i,p,o’)</a:t>
                      </a:r>
                    </a:p>
                  </a:txBody>
                  <a:tcPr/>
                </a:tc>
                <a:extLst>
                  <a:ext uri="{0D108BD9-81ED-4DB2-BD59-A6C34878D82A}">
                    <a16:rowId xmlns:a16="http://schemas.microsoft.com/office/drawing/2014/main" val="1190040387"/>
                  </a:ext>
                </a:extLst>
              </a:tr>
            </a:tbl>
          </a:graphicData>
        </a:graphic>
      </p:graphicFrame>
    </p:spTree>
    <p:extLst>
      <p:ext uri="{BB962C8B-B14F-4D97-AF65-F5344CB8AC3E}">
        <p14:creationId xmlns:p14="http://schemas.microsoft.com/office/powerpoint/2010/main" val="396451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C50D2CD-50B7-4463-759D-EBF6DBE31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222" y="2261346"/>
            <a:ext cx="3452022" cy="1660587"/>
          </a:xfrm>
          <a:prstGeom prst="rect">
            <a:avLst/>
          </a:prstGeom>
        </p:spPr>
      </p:pic>
      <p:sp>
        <p:nvSpPr>
          <p:cNvPr id="9" name="TextBox 8">
            <a:extLst>
              <a:ext uri="{FF2B5EF4-FFF2-40B4-BE49-F238E27FC236}">
                <a16:creationId xmlns:a16="http://schemas.microsoft.com/office/drawing/2014/main" id="{0BF54D76-A1F5-09AC-EF6E-F7CA237F4F36}"/>
              </a:ext>
            </a:extLst>
          </p:cNvPr>
          <p:cNvSpPr txBox="1"/>
          <p:nvPr/>
        </p:nvSpPr>
        <p:spPr>
          <a:xfrm>
            <a:off x="2911111" y="346234"/>
            <a:ext cx="6216160" cy="646331"/>
          </a:xfrm>
          <a:prstGeom prst="rect">
            <a:avLst/>
          </a:prstGeom>
          <a:noFill/>
        </p:spPr>
        <p:txBody>
          <a:bodyPr wrap="square">
            <a:spAutoFit/>
          </a:bodyPr>
          <a:lstStyle/>
          <a:p>
            <a:pPr algn="ctr"/>
            <a:r>
              <a:rPr lang="it-IT" sz="36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FINE GIOCO</a:t>
            </a:r>
            <a:endParaRPr lang="it-IT"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E7C01136-05AD-8FF0-C4A2-AA1430634614}"/>
              </a:ext>
            </a:extLst>
          </p:cNvPr>
          <p:cNvSpPr txBox="1"/>
          <p:nvPr/>
        </p:nvSpPr>
        <p:spPr>
          <a:xfrm>
            <a:off x="3562932" y="969467"/>
            <a:ext cx="6641527" cy="369332"/>
          </a:xfrm>
          <a:prstGeom prst="rect">
            <a:avLst/>
          </a:prstGeom>
          <a:noFill/>
        </p:spPr>
        <p:txBody>
          <a:bodyPr wrap="square" rtlCol="0">
            <a:spAutoFit/>
          </a:bodyPr>
          <a:lstStyle/>
          <a:p>
            <a:r>
              <a:rPr lang="it-IT"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Il gioco po’ terminare  in uno dei seguenti modi :</a:t>
            </a:r>
          </a:p>
        </p:txBody>
      </p:sp>
      <p:sp>
        <p:nvSpPr>
          <p:cNvPr id="18" name="TextBox 17">
            <a:extLst>
              <a:ext uri="{FF2B5EF4-FFF2-40B4-BE49-F238E27FC236}">
                <a16:creationId xmlns:a16="http://schemas.microsoft.com/office/drawing/2014/main" id="{D3A699CE-9488-38EB-47E6-D5F7E4C3EC49}"/>
              </a:ext>
            </a:extLst>
          </p:cNvPr>
          <p:cNvSpPr txBox="1"/>
          <p:nvPr/>
        </p:nvSpPr>
        <p:spPr>
          <a:xfrm>
            <a:off x="576629" y="1625324"/>
            <a:ext cx="4729195" cy="584775"/>
          </a:xfrm>
          <a:prstGeom prst="rect">
            <a:avLst/>
          </a:prstGeom>
          <a:noFill/>
        </p:spPr>
        <p:txBody>
          <a:bodyPr wrap="square" rtlCol="0">
            <a:spAutoFit/>
          </a:bodyPr>
          <a:lstStyle/>
          <a:p>
            <a:pPr algn="ctr"/>
            <a:r>
              <a:rPr lang="it-IT"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Hai raggiunto l’obiettivo portando in salvo l’amico in tempo</a:t>
            </a:r>
          </a:p>
        </p:txBody>
      </p:sp>
      <p:sp>
        <p:nvSpPr>
          <p:cNvPr id="20" name="TextBox 19">
            <a:extLst>
              <a:ext uri="{FF2B5EF4-FFF2-40B4-BE49-F238E27FC236}">
                <a16:creationId xmlns:a16="http://schemas.microsoft.com/office/drawing/2014/main" id="{DBD7B97A-C3F2-9F04-527C-E793C6C51A6A}"/>
              </a:ext>
            </a:extLst>
          </p:cNvPr>
          <p:cNvSpPr txBox="1"/>
          <p:nvPr/>
        </p:nvSpPr>
        <p:spPr>
          <a:xfrm>
            <a:off x="617288" y="4201186"/>
            <a:ext cx="4729195" cy="584775"/>
          </a:xfrm>
          <a:prstGeom prst="rect">
            <a:avLst/>
          </a:prstGeom>
          <a:noFill/>
        </p:spPr>
        <p:txBody>
          <a:bodyPr wrap="square">
            <a:spAutoFit/>
          </a:bodyPr>
          <a:lstStyle/>
          <a:p>
            <a:pPr algn="ctr"/>
            <a:r>
              <a:rPr lang="it-IT"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È scaduto il tempo a disposizione non riuscendo a completare l’obiettivo</a:t>
            </a:r>
          </a:p>
        </p:txBody>
      </p:sp>
      <p:sp>
        <p:nvSpPr>
          <p:cNvPr id="22" name="TextBox 21">
            <a:extLst>
              <a:ext uri="{FF2B5EF4-FFF2-40B4-BE49-F238E27FC236}">
                <a16:creationId xmlns:a16="http://schemas.microsoft.com/office/drawing/2014/main" id="{C2390FF1-9D3D-3D4A-1C70-856ED68DE4A6}"/>
              </a:ext>
            </a:extLst>
          </p:cNvPr>
          <p:cNvSpPr txBox="1"/>
          <p:nvPr/>
        </p:nvSpPr>
        <p:spPr>
          <a:xfrm>
            <a:off x="6822560" y="1473447"/>
            <a:ext cx="5111346" cy="584775"/>
          </a:xfrm>
          <a:prstGeom prst="rect">
            <a:avLst/>
          </a:prstGeom>
          <a:noFill/>
        </p:spPr>
        <p:txBody>
          <a:bodyPr wrap="square">
            <a:spAutoFit/>
          </a:bodyPr>
          <a:lstStyle/>
          <a:p>
            <a:pPr algn="ctr"/>
            <a:r>
              <a:rPr lang="it-IT"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Esci volontariamente dal gioco premendo il comando «esci» </a:t>
            </a:r>
          </a:p>
        </p:txBody>
      </p:sp>
      <p:sp>
        <p:nvSpPr>
          <p:cNvPr id="24" name="TextBox 23">
            <a:extLst>
              <a:ext uri="{FF2B5EF4-FFF2-40B4-BE49-F238E27FC236}">
                <a16:creationId xmlns:a16="http://schemas.microsoft.com/office/drawing/2014/main" id="{321290CE-9733-BCE5-18AD-5C282BD27A64}"/>
              </a:ext>
            </a:extLst>
          </p:cNvPr>
          <p:cNvSpPr txBox="1"/>
          <p:nvPr/>
        </p:nvSpPr>
        <p:spPr>
          <a:xfrm>
            <a:off x="7052065" y="4157450"/>
            <a:ext cx="4881841" cy="584775"/>
          </a:xfrm>
          <a:prstGeom prst="rect">
            <a:avLst/>
          </a:prstGeom>
          <a:noFill/>
        </p:spPr>
        <p:txBody>
          <a:bodyPr wrap="square">
            <a:spAutoFit/>
          </a:bodyPr>
          <a:lstStyle/>
          <a:p>
            <a:pPr algn="ctr"/>
            <a:r>
              <a:rPr lang="it-IT"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Hai terminato tutta la vita a tua disposizione e non puoi continuare il gioco</a:t>
            </a:r>
          </a:p>
        </p:txBody>
      </p:sp>
      <p:pic>
        <p:nvPicPr>
          <p:cNvPr id="19" name="Picture 18" descr="A screenshot of a computer&#10;&#10;Description automatically generated">
            <a:extLst>
              <a:ext uri="{FF2B5EF4-FFF2-40B4-BE49-F238E27FC236}">
                <a16:creationId xmlns:a16="http://schemas.microsoft.com/office/drawing/2014/main" id="{C56EE1E7-7EEE-B016-19FD-52B20CF93DCA}"/>
              </a:ext>
            </a:extLst>
          </p:cNvPr>
          <p:cNvPicPr>
            <a:picLocks noChangeAspect="1"/>
          </p:cNvPicPr>
          <p:nvPr/>
        </p:nvPicPr>
        <p:blipFill rotWithShape="1">
          <a:blip r:embed="rId6">
            <a:extLst>
              <a:ext uri="{28A0092B-C50C-407E-A947-70E740481C1C}">
                <a14:useLocalDpi xmlns:a14="http://schemas.microsoft.com/office/drawing/2010/main" val="0"/>
              </a:ext>
            </a:extLst>
          </a:blip>
          <a:srcRect t="63398" r="70776" b="15023"/>
          <a:stretch/>
        </p:blipFill>
        <p:spPr>
          <a:xfrm>
            <a:off x="1257005" y="2296732"/>
            <a:ext cx="3960157" cy="164400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98E0DA7-9000-8AC7-B08C-2B7356AC3481}"/>
              </a:ext>
            </a:extLst>
          </p:cNvPr>
          <p:cNvPicPr>
            <a:picLocks noChangeAspect="1"/>
          </p:cNvPicPr>
          <p:nvPr/>
        </p:nvPicPr>
        <p:blipFill rotWithShape="1">
          <a:blip r:embed="rId7">
            <a:extLst>
              <a:ext uri="{28A0092B-C50C-407E-A947-70E740481C1C}">
                <a14:useLocalDpi xmlns:a14="http://schemas.microsoft.com/office/drawing/2010/main" val="0"/>
              </a:ext>
            </a:extLst>
          </a:blip>
          <a:srcRect t="69908" r="72631" b="9522"/>
          <a:stretch/>
        </p:blipFill>
        <p:spPr>
          <a:xfrm>
            <a:off x="7633333" y="4855326"/>
            <a:ext cx="3706675" cy="156633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561CC80-C5D2-AA25-99C5-6BDEB92D8937}"/>
              </a:ext>
            </a:extLst>
          </p:cNvPr>
          <p:cNvPicPr>
            <a:picLocks noChangeAspect="1"/>
          </p:cNvPicPr>
          <p:nvPr/>
        </p:nvPicPr>
        <p:blipFill rotWithShape="1">
          <a:blip r:embed="rId8">
            <a:extLst>
              <a:ext uri="{28A0092B-C50C-407E-A947-70E740481C1C}">
                <a14:useLocalDpi xmlns:a14="http://schemas.microsoft.com/office/drawing/2010/main" val="0"/>
              </a:ext>
            </a:extLst>
          </a:blip>
          <a:srcRect t="69907" r="71604" b="9454"/>
          <a:stretch/>
        </p:blipFill>
        <p:spPr>
          <a:xfrm>
            <a:off x="1320545" y="4855326"/>
            <a:ext cx="3833076" cy="1566332"/>
          </a:xfrm>
          <a:prstGeom prst="rect">
            <a:avLst/>
          </a:prstGeom>
        </p:spPr>
      </p:pic>
    </p:spTree>
    <p:extLst>
      <p:ext uri="{BB962C8B-B14F-4D97-AF65-F5344CB8AC3E}">
        <p14:creationId xmlns:p14="http://schemas.microsoft.com/office/powerpoint/2010/main" val="1402228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3" name="TextBox 2">
            <a:extLst>
              <a:ext uri="{FF2B5EF4-FFF2-40B4-BE49-F238E27FC236}">
                <a16:creationId xmlns:a16="http://schemas.microsoft.com/office/drawing/2014/main" id="{E10436E6-81DB-4F35-D198-9CCAB19CC253}"/>
              </a:ext>
            </a:extLst>
          </p:cNvPr>
          <p:cNvSpPr txBox="1"/>
          <p:nvPr/>
        </p:nvSpPr>
        <p:spPr>
          <a:xfrm>
            <a:off x="3528561" y="1116596"/>
            <a:ext cx="5387303" cy="584775"/>
          </a:xfrm>
          <a:prstGeom prst="rect">
            <a:avLst/>
          </a:prstGeom>
          <a:noFill/>
        </p:spPr>
        <p:txBody>
          <a:bodyPr wrap="square">
            <a:spAutoFit/>
          </a:bodyPr>
          <a:lstStyle/>
          <a:p>
            <a:pPr algn="ctr"/>
            <a:r>
              <a:rPr lang="it-IT" sz="32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ESEMPIO DEMO GIOCO</a:t>
            </a:r>
            <a:endParaRPr lang="it-IT"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5" name="Picture 14" descr="A screenshot of a computer&#10;&#10;Description automatically generated">
            <a:extLst>
              <a:ext uri="{FF2B5EF4-FFF2-40B4-BE49-F238E27FC236}">
                <a16:creationId xmlns:a16="http://schemas.microsoft.com/office/drawing/2014/main" id="{9CA1753B-7AD7-8494-5732-964D5F669E51}"/>
              </a:ext>
            </a:extLst>
          </p:cNvPr>
          <p:cNvPicPr>
            <a:picLocks noChangeAspect="1"/>
          </p:cNvPicPr>
          <p:nvPr/>
        </p:nvPicPr>
        <p:blipFill rotWithShape="1">
          <a:blip r:embed="rId5">
            <a:extLst>
              <a:ext uri="{28A0092B-C50C-407E-A947-70E740481C1C}">
                <a14:useLocalDpi xmlns:a14="http://schemas.microsoft.com/office/drawing/2010/main" val="0"/>
              </a:ext>
            </a:extLst>
          </a:blip>
          <a:srcRect t="41086" r="50000" b="13810"/>
          <a:stretch/>
        </p:blipFill>
        <p:spPr>
          <a:xfrm>
            <a:off x="1828799" y="1919928"/>
            <a:ext cx="8771467" cy="4448708"/>
          </a:xfrm>
          <a:prstGeom prst="rect">
            <a:avLst/>
          </a:prstGeom>
        </p:spPr>
      </p:pic>
    </p:spTree>
    <p:extLst>
      <p:ext uri="{BB962C8B-B14F-4D97-AF65-F5344CB8AC3E}">
        <p14:creationId xmlns:p14="http://schemas.microsoft.com/office/powerpoint/2010/main" val="1002100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3064720" y="2890391"/>
            <a:ext cx="6213020" cy="1077218"/>
          </a:xfrm>
          <a:prstGeom prst="rect">
            <a:avLst/>
          </a:prstGeom>
          <a:noFill/>
        </p:spPr>
        <p:txBody>
          <a:bodyPr wrap="square">
            <a:spAutoFit/>
          </a:bodyPr>
          <a:lstStyle/>
          <a:p>
            <a:pPr algn="ctr"/>
            <a:r>
              <a:rPr lang="it-IT" sz="3200" b="1" dirty="0">
                <a:solidFill>
                  <a:schemeClr val="bg1"/>
                </a:solidFill>
                <a:latin typeface="Arial Black" pitchFamily="34" charset="0"/>
              </a:rPr>
              <a:t>FINE PRESENTAZIONE</a:t>
            </a:r>
          </a:p>
          <a:p>
            <a:pPr algn="ctr"/>
            <a:endParaRPr lang="it-IT" sz="3200" dirty="0">
              <a:solidFill>
                <a:schemeClr val="bg1"/>
              </a:solidFill>
              <a:latin typeface="Congenial Black" panose="02000503040000020004" pitchFamily="2" charset="0"/>
            </a:endParaRPr>
          </a:p>
        </p:txBody>
      </p:sp>
    </p:spTree>
    <p:extLst>
      <p:ext uri="{BB962C8B-B14F-4D97-AF65-F5344CB8AC3E}">
        <p14:creationId xmlns:p14="http://schemas.microsoft.com/office/powerpoint/2010/main" val="425248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3" name="TextBox 2">
            <a:extLst>
              <a:ext uri="{FF2B5EF4-FFF2-40B4-BE49-F238E27FC236}">
                <a16:creationId xmlns:a16="http://schemas.microsoft.com/office/drawing/2014/main" id="{3DBAF48B-34D9-20DD-3DEE-37A1E30FC278}"/>
              </a:ext>
            </a:extLst>
          </p:cNvPr>
          <p:cNvSpPr txBox="1"/>
          <p:nvPr/>
        </p:nvSpPr>
        <p:spPr>
          <a:xfrm>
            <a:off x="887185" y="1707160"/>
            <a:ext cx="10417629" cy="4524315"/>
          </a:xfrm>
          <a:prstGeom prst="rect">
            <a:avLst/>
          </a:prstGeom>
          <a:noFill/>
        </p:spPr>
        <p:txBody>
          <a:bodyPr wrap="square">
            <a:spAutoFit/>
          </a:bodyPr>
          <a:lstStyle/>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Prima di iniziare a decidere la storia per la nostra avventura, abbiamo giocato ad alcune avventure testuali del passato, così da ambientarci meglio e capire come fossero strutturate.</a:t>
            </a:r>
          </a:p>
          <a:p>
            <a:pPr marL="285750" indent="-285750" algn="ctr">
              <a:buFont typeface="Arial" panose="020B0604020202020204" pitchFamily="34" charset="0"/>
              <a:buChar char="•"/>
            </a:pPr>
            <a:endParaRPr lang="it-IT" sz="2400" b="1" dirty="0">
              <a:solidFill>
                <a:schemeClr val="bg1"/>
              </a:solidFill>
              <a:ea typeface="ADLaM Display" panose="02010000000000000000" pitchFamily="2" charset="0"/>
              <a:cs typeface="ADLaM Display" panose="02010000000000000000" pitchFamily="2" charset="0"/>
            </a:endParaRPr>
          </a:p>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In seguito abbimo deciso di creare un’avventura ambientata in un castello.</a:t>
            </a:r>
          </a:p>
          <a:p>
            <a:pPr marL="285750" indent="-285750" algn="ctr">
              <a:buFont typeface="Arial" panose="020B0604020202020204" pitchFamily="34" charset="0"/>
              <a:buChar char="•"/>
            </a:pPr>
            <a:endParaRPr lang="it-IT" sz="2400" b="1" strike="sngStrike" dirty="0">
              <a:solidFill>
                <a:schemeClr val="bg1"/>
              </a:solidFill>
              <a:ea typeface="ADLaM Display" panose="02010000000000000000" pitchFamily="2" charset="0"/>
              <a:cs typeface="ADLaM Display" panose="02010000000000000000" pitchFamily="2" charset="0"/>
            </a:endParaRPr>
          </a:p>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La storia che alla fine è stata decisa tratta di un personaggio che deve salvare il suo amico Erik dalla prigione di un maestoso castello nel quale è stato rinchiuso.</a:t>
            </a:r>
          </a:p>
          <a:p>
            <a:pPr marL="285750" indent="-285750" algn="ctr">
              <a:buFont typeface="Arial" panose="020B0604020202020204" pitchFamily="34" charset="0"/>
              <a:buChar char="•"/>
            </a:pPr>
            <a:endParaRPr lang="it-IT" sz="2400" b="1" dirty="0">
              <a:solidFill>
                <a:schemeClr val="bg1"/>
              </a:solidFill>
              <a:ea typeface="ADLaM Display" panose="02010000000000000000" pitchFamily="2" charset="0"/>
              <a:cs typeface="ADLaM Display" panose="02010000000000000000" pitchFamily="2" charset="0"/>
            </a:endParaRPr>
          </a:p>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L’obiettivo finale del gioco è dunque raggiungere la prigione prima dello scadere del tempo.</a:t>
            </a:r>
          </a:p>
        </p:txBody>
      </p:sp>
      <p:sp>
        <p:nvSpPr>
          <p:cNvPr id="6" name="TextBox 5">
            <a:extLst>
              <a:ext uri="{FF2B5EF4-FFF2-40B4-BE49-F238E27FC236}">
                <a16:creationId xmlns:a16="http://schemas.microsoft.com/office/drawing/2014/main" id="{A0EC5FBB-8843-D2EE-BB7D-D989C07E7E92}"/>
              </a:ext>
            </a:extLst>
          </p:cNvPr>
          <p:cNvSpPr txBox="1"/>
          <p:nvPr/>
        </p:nvSpPr>
        <p:spPr>
          <a:xfrm>
            <a:off x="2989489" y="626525"/>
            <a:ext cx="6213020" cy="584775"/>
          </a:xfrm>
          <a:prstGeom prst="rect">
            <a:avLst/>
          </a:prstGeom>
          <a:noFill/>
        </p:spPr>
        <p:txBody>
          <a:bodyPr wrap="square">
            <a:spAutoFit/>
          </a:bodyPr>
          <a:lstStyle/>
          <a:p>
            <a:pPr algn="ctr"/>
            <a:r>
              <a:rPr lang="it-IT" sz="3200" b="1" dirty="0">
                <a:solidFill>
                  <a:schemeClr val="bg1"/>
                </a:solidFill>
                <a:latin typeface="Congenial Black" panose="02000503040000020004" pitchFamily="2" charset="0"/>
              </a:rPr>
              <a:t>Idea alla base del progetto </a:t>
            </a:r>
            <a:endParaRPr lang="it-IT" sz="3200" dirty="0">
              <a:latin typeface="Congenial Black" panose="02000503040000020004" pitchFamily="2" charset="0"/>
            </a:endParaRPr>
          </a:p>
        </p:txBody>
      </p:sp>
    </p:spTree>
    <p:extLst>
      <p:ext uri="{BB962C8B-B14F-4D97-AF65-F5344CB8AC3E}">
        <p14:creationId xmlns:p14="http://schemas.microsoft.com/office/powerpoint/2010/main" val="435581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380" y="-29365"/>
            <a:ext cx="12191981" cy="6887365"/>
          </a:xfrm>
          <a:prstGeom prst="rect">
            <a:avLst/>
          </a:prstGeom>
        </p:spPr>
      </p:pic>
      <p:sp>
        <p:nvSpPr>
          <p:cNvPr id="5" name="TextBox 4">
            <a:extLst>
              <a:ext uri="{FF2B5EF4-FFF2-40B4-BE49-F238E27FC236}">
                <a16:creationId xmlns:a16="http://schemas.microsoft.com/office/drawing/2014/main" id="{68E3ED07-107E-F5D8-7789-C98B188F7E60}"/>
              </a:ext>
            </a:extLst>
          </p:cNvPr>
          <p:cNvSpPr txBox="1"/>
          <p:nvPr/>
        </p:nvSpPr>
        <p:spPr>
          <a:xfrm>
            <a:off x="881743" y="1184459"/>
            <a:ext cx="10711543" cy="5632311"/>
          </a:xfrm>
          <a:prstGeom prst="rect">
            <a:avLst/>
          </a:prstGeom>
          <a:noFill/>
        </p:spPr>
        <p:txBody>
          <a:bodyPr wrap="square">
            <a:spAutoFit/>
          </a:bodyPr>
          <a:lstStyle/>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Dopo aver deciso la trama principale per la nostra avventura, abbiamo disegnato la mappa e iniziato a decidere dove posizionare i vari oggetti nelle  stanze paurose del castello.</a:t>
            </a:r>
            <a:br>
              <a:rPr lang="it-IT" sz="2400" b="1" dirty="0">
                <a:solidFill>
                  <a:schemeClr val="bg1"/>
                </a:solidFill>
                <a:ea typeface="ADLaM Display" panose="02010000000000000000" pitchFamily="2" charset="0"/>
                <a:cs typeface="ADLaM Display" panose="02010000000000000000" pitchFamily="2" charset="0"/>
              </a:rPr>
            </a:br>
            <a:r>
              <a:rPr lang="it-IT" sz="2400" b="1" dirty="0">
                <a:solidFill>
                  <a:schemeClr val="bg1"/>
                </a:solidFill>
                <a:ea typeface="ADLaM Display" panose="02010000000000000000" pitchFamily="2" charset="0"/>
                <a:cs typeface="ADLaM Display" panose="02010000000000000000" pitchFamily="2" charset="0"/>
              </a:rPr>
              <a:t>Solo dopo abbiamo iniziato ad implementare il codice.</a:t>
            </a:r>
            <a:br>
              <a:rPr lang="it-IT" sz="2400" b="1" dirty="0">
                <a:solidFill>
                  <a:schemeClr val="bg1"/>
                </a:solidFill>
                <a:ea typeface="ADLaM Display" panose="02010000000000000000" pitchFamily="2" charset="0"/>
                <a:cs typeface="ADLaM Display" panose="02010000000000000000" pitchFamily="2" charset="0"/>
              </a:rPr>
            </a:br>
            <a:endParaRPr lang="it-IT" sz="2400" b="1" dirty="0">
              <a:solidFill>
                <a:schemeClr val="bg1"/>
              </a:solidFill>
              <a:ea typeface="ADLaM Display" panose="02010000000000000000" pitchFamily="2" charset="0"/>
              <a:cs typeface="ADLaM Display" panose="02010000000000000000" pitchFamily="2" charset="0"/>
            </a:endParaRPr>
          </a:p>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Per raggiungere l’obiettivo il personaggio deve decidere la strada da percorrerre, solo una sarà quella giusta! La strada sbagliata porta all’uscita e alla fine del gioco.</a:t>
            </a:r>
            <a:br>
              <a:rPr lang="it-IT" sz="2400" b="1" dirty="0">
                <a:solidFill>
                  <a:schemeClr val="bg1"/>
                </a:solidFill>
                <a:ea typeface="ADLaM Display" panose="02010000000000000000" pitchFamily="2" charset="0"/>
                <a:cs typeface="ADLaM Display" panose="02010000000000000000" pitchFamily="2" charset="0"/>
              </a:rPr>
            </a:br>
            <a:r>
              <a:rPr lang="it-IT" sz="2400" b="1" dirty="0">
                <a:solidFill>
                  <a:schemeClr val="bg1"/>
                </a:solidFill>
                <a:ea typeface="ADLaM Display" panose="02010000000000000000" pitchFamily="2" charset="0"/>
                <a:cs typeface="ADLaM Display" panose="02010000000000000000" pitchFamily="2" charset="0"/>
              </a:rPr>
              <a:t>Per poter raggiungere l’obiettivo sarà necessario trovare e prendere degli oggetti che sono nascosti nelle stanze del castello per poi raggiungere la prigione che invece si trova alla fine del corridoio. </a:t>
            </a:r>
          </a:p>
          <a:p>
            <a:pPr marL="285750" indent="-285750" algn="ctr">
              <a:buFont typeface="Arial" panose="020B0604020202020204" pitchFamily="34" charset="0"/>
              <a:buChar char="•"/>
            </a:pPr>
            <a:endParaRPr lang="it-IT" sz="2400" b="1" dirty="0">
              <a:solidFill>
                <a:schemeClr val="bg1"/>
              </a:solidFill>
              <a:ea typeface="ADLaM Display" panose="02010000000000000000" pitchFamily="2" charset="0"/>
              <a:cs typeface="ADLaM Display" panose="02010000000000000000" pitchFamily="2" charset="0"/>
            </a:endParaRPr>
          </a:p>
          <a:p>
            <a:pPr marL="285750" indent="-285750" algn="ctr">
              <a:buFont typeface="Arial" panose="020B0604020202020204" pitchFamily="34" charset="0"/>
              <a:buChar char="•"/>
            </a:pPr>
            <a:r>
              <a:rPr lang="it-IT" sz="2400" b="1" dirty="0">
                <a:solidFill>
                  <a:schemeClr val="bg1"/>
                </a:solidFill>
                <a:ea typeface="ADLaM Display" panose="02010000000000000000" pitchFamily="2" charset="0"/>
                <a:cs typeface="ADLaM Display" panose="02010000000000000000" pitchFamily="2" charset="0"/>
              </a:rPr>
              <a:t>All’avvio del gioco abbiamo inserito l’elenco dei comandi principali, così da permettere a chiunque di giocare, anche a chi non conosce questa tipologia di giochi.</a:t>
            </a:r>
          </a:p>
        </p:txBody>
      </p:sp>
      <p:sp>
        <p:nvSpPr>
          <p:cNvPr id="7" name="TextBox 6">
            <a:extLst>
              <a:ext uri="{FF2B5EF4-FFF2-40B4-BE49-F238E27FC236}">
                <a16:creationId xmlns:a16="http://schemas.microsoft.com/office/drawing/2014/main" id="{D0CCE68A-3B81-2F2C-37F8-2F768E3C052A}"/>
              </a:ext>
            </a:extLst>
          </p:cNvPr>
          <p:cNvSpPr txBox="1"/>
          <p:nvPr/>
        </p:nvSpPr>
        <p:spPr>
          <a:xfrm>
            <a:off x="3327452" y="320398"/>
            <a:ext cx="6213020" cy="584775"/>
          </a:xfrm>
          <a:prstGeom prst="rect">
            <a:avLst/>
          </a:prstGeom>
          <a:noFill/>
        </p:spPr>
        <p:txBody>
          <a:bodyPr wrap="square">
            <a:spAutoFit/>
          </a:bodyPr>
          <a:lstStyle/>
          <a:p>
            <a:pPr algn="ctr"/>
            <a:r>
              <a:rPr lang="it-IT" sz="3200" b="1" dirty="0">
                <a:solidFill>
                  <a:schemeClr val="bg1"/>
                </a:solidFill>
                <a:latin typeface="Congenial Black" panose="02000503040000020004" pitchFamily="2" charset="0"/>
              </a:rPr>
              <a:t>Idea alla base del progetto </a:t>
            </a:r>
            <a:endParaRPr lang="it-IT" sz="3200" dirty="0">
              <a:latin typeface="Congenial Black" panose="02000503040000020004" pitchFamily="2" charset="0"/>
            </a:endParaRPr>
          </a:p>
        </p:txBody>
      </p:sp>
    </p:spTree>
    <p:extLst>
      <p:ext uri="{BB962C8B-B14F-4D97-AF65-F5344CB8AC3E}">
        <p14:creationId xmlns:p14="http://schemas.microsoft.com/office/powerpoint/2010/main" val="116184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380" y="7059"/>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5651993" y="463895"/>
            <a:ext cx="6213020" cy="707886"/>
          </a:xfrm>
          <a:prstGeom prst="rect">
            <a:avLst/>
          </a:prstGeom>
          <a:noFill/>
        </p:spPr>
        <p:txBody>
          <a:bodyPr wrap="square">
            <a:spAutoFit/>
          </a:bodyPr>
          <a:lstStyle/>
          <a:p>
            <a:pPr algn="ctr"/>
            <a:r>
              <a:rPr lang="it-IT" sz="4000" dirty="0">
                <a:solidFill>
                  <a:schemeClr val="bg1"/>
                </a:solidFill>
                <a:latin typeface="Congenial Black" panose="02000503040000020004" pitchFamily="2" charset="0"/>
              </a:rPr>
              <a:t>Mappa del gioco</a:t>
            </a:r>
          </a:p>
        </p:txBody>
      </p:sp>
      <p:sp>
        <p:nvSpPr>
          <p:cNvPr id="36" name="TextBox 35">
            <a:extLst>
              <a:ext uri="{FF2B5EF4-FFF2-40B4-BE49-F238E27FC236}">
                <a16:creationId xmlns:a16="http://schemas.microsoft.com/office/drawing/2014/main" id="{9DFF216B-993D-A122-E12F-22BF7D32ED1C}"/>
              </a:ext>
            </a:extLst>
          </p:cNvPr>
          <p:cNvSpPr txBox="1"/>
          <p:nvPr/>
        </p:nvSpPr>
        <p:spPr>
          <a:xfrm>
            <a:off x="8085266" y="1491953"/>
            <a:ext cx="6213020" cy="5016758"/>
          </a:xfrm>
          <a:prstGeom prst="rect">
            <a:avLst/>
          </a:prstGeom>
          <a:noFill/>
        </p:spPr>
        <p:txBody>
          <a:bodyPr wrap="square">
            <a:spAutoFit/>
          </a:bodyPr>
          <a:lstStyle/>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LA MAPPA DEL GIOCO</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È COMPOSTA DA 10 STANZE :</a:t>
            </a:r>
          </a:p>
          <a:p>
            <a:endPar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1</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-CORTILE PRINCIPALE</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(INIZIO DEL GIOCO)</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2</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-CORRIDOIO 1</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3</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-SALA DELLE ARMATURE</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4</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-SALA DEGLI ELFI</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6</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-CORRIDOIO 4</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7</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-SALA DELLE VIPERE</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8</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-SALA DEI SEGRETI</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9</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-CORRIDOIO 3 </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10</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-CORRIDOIO 5</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11</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-PRIGIONE (FINE DEL GIOCO)</a:t>
            </a:r>
          </a:p>
          <a:p>
            <a:r>
              <a:rPr lang="it-IT" sz="20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12</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-USCITA </a:t>
            </a:r>
          </a:p>
          <a:p>
            <a:endPar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5" name="Group 14">
            <a:extLst>
              <a:ext uri="{FF2B5EF4-FFF2-40B4-BE49-F238E27FC236}">
                <a16:creationId xmlns:a16="http://schemas.microsoft.com/office/drawing/2014/main" id="{BADB5C48-A1A1-C518-EAF3-A1807BB469A8}"/>
              </a:ext>
            </a:extLst>
          </p:cNvPr>
          <p:cNvGrpSpPr/>
          <p:nvPr/>
        </p:nvGrpSpPr>
        <p:grpSpPr>
          <a:xfrm>
            <a:off x="473446" y="173439"/>
            <a:ext cx="6112438" cy="6335272"/>
            <a:chOff x="457285" y="290726"/>
            <a:chExt cx="6112438" cy="6335272"/>
          </a:xfrm>
        </p:grpSpPr>
        <p:grpSp>
          <p:nvGrpSpPr>
            <p:cNvPr id="34" name="Group 33">
              <a:extLst>
                <a:ext uri="{FF2B5EF4-FFF2-40B4-BE49-F238E27FC236}">
                  <a16:creationId xmlns:a16="http://schemas.microsoft.com/office/drawing/2014/main" id="{9A127958-8468-25C6-EBB2-A91785B74500}"/>
                </a:ext>
              </a:extLst>
            </p:cNvPr>
            <p:cNvGrpSpPr/>
            <p:nvPr/>
          </p:nvGrpSpPr>
          <p:grpSpPr>
            <a:xfrm>
              <a:off x="457285" y="290726"/>
              <a:ext cx="6112438" cy="6335272"/>
              <a:chOff x="3946393" y="-1093585"/>
              <a:chExt cx="6506271" cy="7949882"/>
            </a:xfrm>
          </p:grpSpPr>
          <p:grpSp>
            <p:nvGrpSpPr>
              <p:cNvPr id="26" name="Group 25">
                <a:extLst>
                  <a:ext uri="{FF2B5EF4-FFF2-40B4-BE49-F238E27FC236}">
                    <a16:creationId xmlns:a16="http://schemas.microsoft.com/office/drawing/2014/main" id="{0CF692F0-C744-270B-0AE5-28F4788FF638}"/>
                  </a:ext>
                </a:extLst>
              </p:cNvPr>
              <p:cNvGrpSpPr/>
              <p:nvPr/>
            </p:nvGrpSpPr>
            <p:grpSpPr>
              <a:xfrm>
                <a:off x="3946393" y="-1093585"/>
                <a:ext cx="6488647" cy="5151135"/>
                <a:chOff x="4427532" y="1518557"/>
                <a:chExt cx="6488647" cy="5151135"/>
              </a:xfrm>
            </p:grpSpPr>
            <p:sp>
              <p:nvSpPr>
                <p:cNvPr id="17" name="Rectangle 16">
                  <a:extLst>
                    <a:ext uri="{FF2B5EF4-FFF2-40B4-BE49-F238E27FC236}">
                      <a16:creationId xmlns:a16="http://schemas.microsoft.com/office/drawing/2014/main" id="{46D845EA-88AA-1641-C400-EF82B2E0CD79}"/>
                    </a:ext>
                  </a:extLst>
                </p:cNvPr>
                <p:cNvSpPr/>
                <p:nvPr/>
              </p:nvSpPr>
              <p:spPr>
                <a:xfrm>
                  <a:off x="6892651" y="2753031"/>
                  <a:ext cx="1552877" cy="1469572"/>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CORRIDOIO 1</a:t>
                  </a:r>
                </a:p>
              </p:txBody>
            </p:sp>
            <p:sp>
              <p:nvSpPr>
                <p:cNvPr id="5" name="Oval 4">
                  <a:extLst>
                    <a:ext uri="{FF2B5EF4-FFF2-40B4-BE49-F238E27FC236}">
                      <a16:creationId xmlns:a16="http://schemas.microsoft.com/office/drawing/2014/main" id="{967909F1-FE12-E36E-5988-4F66FC9D4F04}"/>
                    </a:ext>
                  </a:extLst>
                </p:cNvPr>
                <p:cNvSpPr/>
                <p:nvPr/>
              </p:nvSpPr>
              <p:spPr>
                <a:xfrm>
                  <a:off x="6433962" y="1518557"/>
                  <a:ext cx="2465109" cy="16002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CORTILE PRINCIPALE:</a:t>
                  </a:r>
                </a:p>
                <a:p>
                  <a:pPr algn="ctr"/>
                  <a:r>
                    <a:rPr lang="it-IT" dirty="0"/>
                    <a:t>INGRESSO</a:t>
                  </a:r>
                </a:p>
              </p:txBody>
            </p:sp>
            <p:sp>
              <p:nvSpPr>
                <p:cNvPr id="18" name="Rectangle 17">
                  <a:extLst>
                    <a:ext uri="{FF2B5EF4-FFF2-40B4-BE49-F238E27FC236}">
                      <a16:creationId xmlns:a16="http://schemas.microsoft.com/office/drawing/2014/main" id="{85C13874-B4B2-CC3E-9A7E-16EA9D368F6A}"/>
                    </a:ext>
                  </a:extLst>
                </p:cNvPr>
                <p:cNvSpPr/>
                <p:nvPr/>
              </p:nvSpPr>
              <p:spPr>
                <a:xfrm>
                  <a:off x="4427532" y="3273879"/>
                  <a:ext cx="2465110" cy="948724"/>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t>SALA DEGLI ELFI</a:t>
                  </a:r>
                </a:p>
              </p:txBody>
            </p:sp>
            <p:sp>
              <p:nvSpPr>
                <p:cNvPr id="19" name="Rectangle 18">
                  <a:extLst>
                    <a:ext uri="{FF2B5EF4-FFF2-40B4-BE49-F238E27FC236}">
                      <a16:creationId xmlns:a16="http://schemas.microsoft.com/office/drawing/2014/main" id="{0BCCFC74-4BF0-B6E1-4041-CD37A08279E2}"/>
                    </a:ext>
                  </a:extLst>
                </p:cNvPr>
                <p:cNvSpPr/>
                <p:nvPr/>
              </p:nvSpPr>
              <p:spPr>
                <a:xfrm>
                  <a:off x="8451070" y="3275537"/>
                  <a:ext cx="2465109" cy="945408"/>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SALA DELLE ARMATURE</a:t>
                  </a:r>
                </a:p>
              </p:txBody>
            </p:sp>
            <p:sp>
              <p:nvSpPr>
                <p:cNvPr id="21" name="Rectangle 20">
                  <a:extLst>
                    <a:ext uri="{FF2B5EF4-FFF2-40B4-BE49-F238E27FC236}">
                      <a16:creationId xmlns:a16="http://schemas.microsoft.com/office/drawing/2014/main" id="{47A724A2-769E-A9EE-0AEC-50B2B3DE19B3}"/>
                    </a:ext>
                  </a:extLst>
                </p:cNvPr>
                <p:cNvSpPr/>
                <p:nvPr/>
              </p:nvSpPr>
              <p:spPr>
                <a:xfrm>
                  <a:off x="5005453" y="4222603"/>
                  <a:ext cx="1552877" cy="1469572"/>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CORRIDOIO 4</a:t>
                  </a:r>
                </a:p>
              </p:txBody>
            </p:sp>
            <p:sp>
              <p:nvSpPr>
                <p:cNvPr id="22" name="Rectangle 21">
                  <a:extLst>
                    <a:ext uri="{FF2B5EF4-FFF2-40B4-BE49-F238E27FC236}">
                      <a16:creationId xmlns:a16="http://schemas.microsoft.com/office/drawing/2014/main" id="{86BF06F1-E921-E953-DEA4-F406726821AF}"/>
                    </a:ext>
                  </a:extLst>
                </p:cNvPr>
                <p:cNvSpPr/>
                <p:nvPr/>
              </p:nvSpPr>
              <p:spPr>
                <a:xfrm>
                  <a:off x="8907187" y="4244339"/>
                  <a:ext cx="1552877" cy="1469572"/>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CORRIDOIO 2</a:t>
                  </a:r>
                </a:p>
              </p:txBody>
            </p:sp>
            <p:sp>
              <p:nvSpPr>
                <p:cNvPr id="23" name="Rectangle 22">
                  <a:extLst>
                    <a:ext uri="{FF2B5EF4-FFF2-40B4-BE49-F238E27FC236}">
                      <a16:creationId xmlns:a16="http://schemas.microsoft.com/office/drawing/2014/main" id="{60C0F1E3-8BA9-0D2C-1B93-0E81C48AB6F8}"/>
                    </a:ext>
                  </a:extLst>
                </p:cNvPr>
                <p:cNvSpPr/>
                <p:nvPr/>
              </p:nvSpPr>
              <p:spPr>
                <a:xfrm>
                  <a:off x="4436442" y="5699232"/>
                  <a:ext cx="2465110" cy="948724"/>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t>SALA DELLE VIPERE</a:t>
                  </a:r>
                </a:p>
              </p:txBody>
            </p:sp>
            <p:sp>
              <p:nvSpPr>
                <p:cNvPr id="24" name="Rectangle 23">
                  <a:extLst>
                    <a:ext uri="{FF2B5EF4-FFF2-40B4-BE49-F238E27FC236}">
                      <a16:creationId xmlns:a16="http://schemas.microsoft.com/office/drawing/2014/main" id="{336039BE-C746-C523-A724-69E968223D96}"/>
                    </a:ext>
                  </a:extLst>
                </p:cNvPr>
                <p:cNvSpPr/>
                <p:nvPr/>
              </p:nvSpPr>
              <p:spPr>
                <a:xfrm>
                  <a:off x="8437412" y="5720968"/>
                  <a:ext cx="2465110" cy="948724"/>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t>SALA DEI SEGRETI</a:t>
                  </a:r>
                </a:p>
              </p:txBody>
            </p:sp>
          </p:grpSp>
          <p:sp>
            <p:nvSpPr>
              <p:cNvPr id="25" name="Rectangle 24">
                <a:extLst>
                  <a:ext uri="{FF2B5EF4-FFF2-40B4-BE49-F238E27FC236}">
                    <a16:creationId xmlns:a16="http://schemas.microsoft.com/office/drawing/2014/main" id="{69579BBC-2953-D7E4-32CD-331A349EE02E}"/>
                  </a:ext>
                </a:extLst>
              </p:cNvPr>
              <p:cNvSpPr/>
              <p:nvPr/>
            </p:nvSpPr>
            <p:spPr>
              <a:xfrm>
                <a:off x="8454465" y="4035814"/>
                <a:ext cx="1552877" cy="1469572"/>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CORRIDOIO 3</a:t>
                </a:r>
              </a:p>
            </p:txBody>
          </p:sp>
          <p:sp>
            <p:nvSpPr>
              <p:cNvPr id="30" name="Oval 29">
                <a:extLst>
                  <a:ext uri="{FF2B5EF4-FFF2-40B4-BE49-F238E27FC236}">
                    <a16:creationId xmlns:a16="http://schemas.microsoft.com/office/drawing/2014/main" id="{99A1DAF7-BAFE-D825-A686-E61A2D77AE54}"/>
                  </a:ext>
                </a:extLst>
              </p:cNvPr>
              <p:cNvSpPr/>
              <p:nvPr/>
            </p:nvSpPr>
            <p:spPr>
              <a:xfrm>
                <a:off x="8009142" y="5280024"/>
                <a:ext cx="2443522" cy="1576273"/>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b="1" dirty="0">
                    <a:solidFill>
                      <a:srgbClr val="FF0000"/>
                    </a:solidFill>
                  </a:rPr>
                  <a:t>PRIGIONE</a:t>
                </a:r>
              </a:p>
            </p:txBody>
          </p:sp>
          <p:sp>
            <p:nvSpPr>
              <p:cNvPr id="31" name="Rectangle 30">
                <a:extLst>
                  <a:ext uri="{FF2B5EF4-FFF2-40B4-BE49-F238E27FC236}">
                    <a16:creationId xmlns:a16="http://schemas.microsoft.com/office/drawing/2014/main" id="{200D0BC5-A328-BC34-EB8B-9CE69FC975A5}"/>
                  </a:ext>
                </a:extLst>
              </p:cNvPr>
              <p:cNvSpPr/>
              <p:nvPr/>
            </p:nvSpPr>
            <p:spPr>
              <a:xfrm>
                <a:off x="8836107" y="5061098"/>
                <a:ext cx="704365" cy="494817"/>
              </a:xfrm>
              <a:prstGeom prst="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7" name="Rectangle 6">
              <a:extLst>
                <a:ext uri="{FF2B5EF4-FFF2-40B4-BE49-F238E27FC236}">
                  <a16:creationId xmlns:a16="http://schemas.microsoft.com/office/drawing/2014/main" id="{A21ECE68-E171-0734-718D-FA1F18435BE6}"/>
                </a:ext>
              </a:extLst>
            </p:cNvPr>
            <p:cNvSpPr/>
            <p:nvPr/>
          </p:nvSpPr>
          <p:spPr>
            <a:xfrm>
              <a:off x="966892" y="4378351"/>
              <a:ext cx="1458879" cy="117110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CORRIDOIO 5</a:t>
              </a:r>
            </a:p>
          </p:txBody>
        </p:sp>
        <p:sp>
          <p:nvSpPr>
            <p:cNvPr id="9" name="Oval 8">
              <a:extLst>
                <a:ext uri="{FF2B5EF4-FFF2-40B4-BE49-F238E27FC236}">
                  <a16:creationId xmlns:a16="http://schemas.microsoft.com/office/drawing/2014/main" id="{1E4B9B21-399A-3EBF-D8FF-5688DB52570E}"/>
                </a:ext>
              </a:extLst>
            </p:cNvPr>
            <p:cNvSpPr/>
            <p:nvPr/>
          </p:nvSpPr>
          <p:spPr>
            <a:xfrm>
              <a:off x="854075" y="5233949"/>
              <a:ext cx="1751175" cy="87824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t>USCITA</a:t>
              </a:r>
            </a:p>
          </p:txBody>
        </p:sp>
      </p:grpSp>
    </p:spTree>
    <p:extLst>
      <p:ext uri="{BB962C8B-B14F-4D97-AF65-F5344CB8AC3E}">
        <p14:creationId xmlns:p14="http://schemas.microsoft.com/office/powerpoint/2010/main" val="131370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9" name="TextBox 8">
            <a:extLst>
              <a:ext uri="{FF2B5EF4-FFF2-40B4-BE49-F238E27FC236}">
                <a16:creationId xmlns:a16="http://schemas.microsoft.com/office/drawing/2014/main" id="{95329B6D-19F9-7B02-20BD-F02B4F3FDBE0}"/>
              </a:ext>
            </a:extLst>
          </p:cNvPr>
          <p:cNvSpPr txBox="1"/>
          <p:nvPr/>
        </p:nvSpPr>
        <p:spPr>
          <a:xfrm>
            <a:off x="2989490" y="605684"/>
            <a:ext cx="621302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a:ln>
                  <a:noFill/>
                </a:ln>
                <a:solidFill>
                  <a:schemeClr val="bg1"/>
                </a:solidFill>
                <a:effectLst/>
                <a:uLnTx/>
                <a:uFillTx/>
                <a:latin typeface="Congenial Black" panose="02000503040000020004" pitchFamily="2" charset="0"/>
                <a:ea typeface="+mn-ea"/>
                <a:cs typeface="+mn-cs"/>
              </a:rPr>
              <a:t>Descrizione degli oggetti</a:t>
            </a:r>
          </a:p>
        </p:txBody>
      </p:sp>
      <p:sp>
        <p:nvSpPr>
          <p:cNvPr id="16" name="TextBox 15">
            <a:extLst>
              <a:ext uri="{FF2B5EF4-FFF2-40B4-BE49-F238E27FC236}">
                <a16:creationId xmlns:a16="http://schemas.microsoft.com/office/drawing/2014/main" id="{9D9792A6-E634-5672-C113-2F264350D751}"/>
              </a:ext>
            </a:extLst>
          </p:cNvPr>
          <p:cNvSpPr txBox="1"/>
          <p:nvPr/>
        </p:nvSpPr>
        <p:spPr>
          <a:xfrm>
            <a:off x="489856" y="1943100"/>
            <a:ext cx="10858501" cy="4524315"/>
          </a:xfrm>
          <a:prstGeom prst="rect">
            <a:avLst/>
          </a:prstGeom>
          <a:noFill/>
        </p:spPr>
        <p:txBody>
          <a:bodyPr wrap="square">
            <a:spAutoFit/>
          </a:bodyPr>
          <a:lstStyle/>
          <a:p>
            <a:pPr algn="ctr"/>
            <a:r>
              <a:rPr lang="en-US"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Ci </a:t>
            </a:r>
            <a:r>
              <a:rPr lang="en-US" sz="36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sono</a:t>
            </a:r>
            <a:r>
              <a:rPr lang="en-US"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3 oggetti da prendere per poter completare il </a:t>
            </a:r>
            <a:r>
              <a:rPr lang="en-US" sz="36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gioco</a:t>
            </a:r>
            <a:r>
              <a:rPr lang="en-US"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br>
              <a:rPr lang="en-US"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en-US"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sz="24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1-tuta </a:t>
            </a:r>
            <a:r>
              <a:rPr lang="it-IT" sz="24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protettiva</a:t>
            </a:r>
            <a:r>
              <a:rPr lang="it-IT" sz="2400" b="1" dirty="0">
                <a:solidFill>
                  <a:srgbClr val="FF0000"/>
                </a:solidFill>
              </a:rPr>
              <a:t> </a:t>
            </a:r>
            <a:r>
              <a:rPr lang="it-IT" sz="2400" b="1" dirty="0">
                <a:solidFill>
                  <a:schemeClr val="bg1"/>
                </a:solidFill>
              </a:rPr>
              <a:t>= oggetto da indossare per proteggersi, , questo oggetto aumenta la percentuale di vita del giocatore</a:t>
            </a:r>
          </a:p>
          <a:p>
            <a:pPr algn="ctr"/>
            <a:b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it-IT" sz="24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2-spada</a:t>
            </a:r>
            <a:r>
              <a:rPr lang="it-IT" sz="2400" b="1" dirty="0">
                <a:solidFill>
                  <a:srgbClr val="FF0000"/>
                </a:solidFill>
              </a:rPr>
              <a:t> </a:t>
            </a:r>
            <a:r>
              <a:rPr lang="it-IT" sz="2400" b="1" dirty="0">
                <a:solidFill>
                  <a:schemeClr val="bg1"/>
                </a:solidFill>
              </a:rPr>
              <a:t>= oggetto da utilizzare per difendersi, questo oggetto aumenta la percentuale di vita del giocatore</a:t>
            </a:r>
          </a:p>
          <a:p>
            <a:pPr algn="ctr"/>
            <a:b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br>
            <a: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it-IT" sz="2400"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3-chiave</a:t>
            </a:r>
            <a:r>
              <a:rPr lang="it-IT" sz="3600" b="1" dirty="0">
                <a:solidFill>
                  <a:schemeClr val="bg1"/>
                </a:solidFill>
              </a:rPr>
              <a:t> </a:t>
            </a:r>
            <a:r>
              <a:rPr lang="it-IT" sz="2400" b="1" dirty="0">
                <a:solidFill>
                  <a:schemeClr val="bg1"/>
                </a:solidFill>
              </a:rPr>
              <a:t>= oggetto che permette al protagonista di aprire ed entrare nella prigione</a:t>
            </a:r>
            <a:endParaRPr lang="en-GB" sz="3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358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3327452" y="564722"/>
            <a:ext cx="6213020" cy="584775"/>
          </a:xfrm>
          <a:prstGeom prst="rect">
            <a:avLst/>
          </a:prstGeom>
          <a:noFill/>
        </p:spPr>
        <p:txBody>
          <a:bodyPr wrap="square">
            <a:spAutoFit/>
          </a:bodyPr>
          <a:lstStyle/>
          <a:p>
            <a:pPr algn="ctr"/>
            <a:r>
              <a:rPr lang="it-IT" sz="3200" dirty="0">
                <a:solidFill>
                  <a:schemeClr val="bg1"/>
                </a:solidFill>
                <a:latin typeface="Congenial Black" panose="02000503040000020004" pitchFamily="2" charset="0"/>
              </a:rPr>
              <a:t>Lista dei Comandi </a:t>
            </a:r>
          </a:p>
        </p:txBody>
      </p:sp>
      <p:sp>
        <p:nvSpPr>
          <p:cNvPr id="5" name="TextBox 4">
            <a:extLst>
              <a:ext uri="{FF2B5EF4-FFF2-40B4-BE49-F238E27FC236}">
                <a16:creationId xmlns:a16="http://schemas.microsoft.com/office/drawing/2014/main" id="{AF7BF4F2-78E8-F0CC-9F1C-AA28964EEE52}"/>
              </a:ext>
            </a:extLst>
          </p:cNvPr>
          <p:cNvSpPr txBox="1"/>
          <p:nvPr/>
        </p:nvSpPr>
        <p:spPr>
          <a:xfrm>
            <a:off x="2409364" y="907188"/>
            <a:ext cx="8049195" cy="5386090"/>
          </a:xfrm>
          <a:prstGeom prst="rect">
            <a:avLst/>
          </a:prstGeom>
          <a:noFill/>
        </p:spPr>
        <p:txBody>
          <a:bodyPr wrap="square">
            <a:spAutoFit/>
          </a:bodyPr>
          <a:lstStyle/>
          <a:p>
            <a:endParaRPr lang="it-IT" sz="1600" dirty="0">
              <a:latin typeface="Andalus" panose="02020603050405020304" pitchFamily="18" charset="-78"/>
              <a:ea typeface="ADLaM Display" panose="02010000000000000000" pitchFamily="2" charset="0"/>
              <a:cs typeface="Andalus" panose="02020603050405020304" pitchFamily="18" charset="-78"/>
            </a:endParaRPr>
          </a:p>
          <a:p>
            <a:pPr algn="ctr"/>
            <a: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Richiamando il comando «help» viene mostrata le lista dei comandi</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Nord</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Vai dritto</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Sud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Vai avanti</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Vai a destra</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Ovest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Vai a sinistra</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Aiuto(help)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Mostra la lista dei comandi</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Esci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Esce dalla partita in corso</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Guarda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Descrive l'ambiente in cui ti trovi</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Usa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Utilizza l'oggetto che possiedi</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Prendi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Raccoglie l’oggetto nella stanza in cui ti trovi</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Indossa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Permette di indossare l’oggetto</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Inventario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Mostra gli oggetti presi da giocatore</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Classifica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Stampa la classifica in base al tempo migliore</a:t>
            </a: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Carica  Carica l’ultima partita salvata</a:t>
            </a:r>
            <a:endPar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Salva </a:t>
            </a:r>
            <a:r>
              <a:rPr lang="it-IT"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Salva lapartita in corso</a:t>
            </a:r>
          </a:p>
        </p:txBody>
      </p:sp>
    </p:spTree>
    <p:extLst>
      <p:ext uri="{BB962C8B-B14F-4D97-AF65-F5344CB8AC3E}">
        <p14:creationId xmlns:p14="http://schemas.microsoft.com/office/powerpoint/2010/main" val="97293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19" y="-36424"/>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3327452" y="564722"/>
            <a:ext cx="6213020" cy="1077218"/>
          </a:xfrm>
          <a:prstGeom prst="rect">
            <a:avLst/>
          </a:prstGeom>
          <a:noFill/>
        </p:spPr>
        <p:txBody>
          <a:bodyPr wrap="square">
            <a:spAutoFit/>
          </a:bodyPr>
          <a:lstStyle/>
          <a:p>
            <a:pPr algn="ctr"/>
            <a:r>
              <a:rPr lang="it-IT" sz="3200" dirty="0">
                <a:solidFill>
                  <a:schemeClr val="bg1"/>
                </a:solidFill>
                <a:latin typeface="Congenial Black" panose="02000503040000020004" pitchFamily="2" charset="0"/>
              </a:rPr>
              <a:t>DETTAGLI IMPLEMENTATIVI</a:t>
            </a:r>
          </a:p>
          <a:p>
            <a:pPr algn="ctr"/>
            <a:r>
              <a:rPr lang="it-IT" sz="3200" dirty="0">
                <a:solidFill>
                  <a:schemeClr val="bg1"/>
                </a:solidFill>
                <a:latin typeface="Congenial Black" panose="02000503040000020004" pitchFamily="2" charset="0"/>
              </a:rPr>
              <a:t>Database:</a:t>
            </a:r>
          </a:p>
        </p:txBody>
      </p:sp>
      <p:sp>
        <p:nvSpPr>
          <p:cNvPr id="5" name="TextBox 4">
            <a:extLst>
              <a:ext uri="{FF2B5EF4-FFF2-40B4-BE49-F238E27FC236}">
                <a16:creationId xmlns:a16="http://schemas.microsoft.com/office/drawing/2014/main" id="{CF06A908-B0CB-9BEA-80DC-EAF48A2D667A}"/>
              </a:ext>
            </a:extLst>
          </p:cNvPr>
          <p:cNvSpPr txBox="1"/>
          <p:nvPr/>
        </p:nvSpPr>
        <p:spPr>
          <a:xfrm>
            <a:off x="784796" y="1768963"/>
            <a:ext cx="6279776" cy="4524315"/>
          </a:xfrm>
          <a:prstGeom prst="rect">
            <a:avLst/>
          </a:prstGeom>
          <a:noFill/>
        </p:spPr>
        <p:txBody>
          <a:bodyPr wrap="square">
            <a:spAutoFit/>
          </a:bodyPr>
          <a:lstStyle/>
          <a:p>
            <a: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Abbiamo utilizzato il database per memorizzare l’username e il tempo del giocatore nel momento in cui termina la partita.</a:t>
            </a:r>
          </a:p>
          <a:p>
            <a:r>
              <a:rPr lang="it-IT"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 queste informazioni memorizzate nel database abbiamo creato  una classifica ordinata dei giocatori per il miglior tempo. Se un giocatore entra con lo stesso username e il tempo di gioco sarà minore di quello precedente il tempo nella classifica si aggiornerà con il suo tempo migliore.</a:t>
            </a:r>
          </a:p>
        </p:txBody>
      </p:sp>
      <p:pic>
        <p:nvPicPr>
          <p:cNvPr id="7" name="Picture 6" descr="A screenshot of a computer&#10;&#10;Description automatically generated">
            <a:extLst>
              <a:ext uri="{FF2B5EF4-FFF2-40B4-BE49-F238E27FC236}">
                <a16:creationId xmlns:a16="http://schemas.microsoft.com/office/drawing/2014/main" id="{BC9A519C-B89C-2601-E75E-C48289C06D4C}"/>
              </a:ext>
            </a:extLst>
          </p:cNvPr>
          <p:cNvPicPr>
            <a:picLocks noChangeAspect="1"/>
          </p:cNvPicPr>
          <p:nvPr/>
        </p:nvPicPr>
        <p:blipFill rotWithShape="1">
          <a:blip r:embed="rId5">
            <a:extLst>
              <a:ext uri="{28A0092B-C50C-407E-A947-70E740481C1C}">
                <a14:useLocalDpi xmlns:a14="http://schemas.microsoft.com/office/drawing/2010/main" val="0"/>
              </a:ext>
            </a:extLst>
          </a:blip>
          <a:srcRect t="74632" r="80263" b="7794"/>
          <a:stretch/>
        </p:blipFill>
        <p:spPr>
          <a:xfrm>
            <a:off x="7619191" y="1768962"/>
            <a:ext cx="3836690" cy="192072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F7BCD0-B948-6B5C-20EC-90127A326F00}"/>
              </a:ext>
            </a:extLst>
          </p:cNvPr>
          <p:cNvPicPr>
            <a:picLocks noChangeAspect="1"/>
          </p:cNvPicPr>
          <p:nvPr/>
        </p:nvPicPr>
        <p:blipFill rotWithShape="1">
          <a:blip r:embed="rId6">
            <a:extLst>
              <a:ext uri="{28A0092B-C50C-407E-A947-70E740481C1C}">
                <a14:useLocalDpi xmlns:a14="http://schemas.microsoft.com/office/drawing/2010/main" val="0"/>
              </a:ext>
            </a:extLst>
          </a:blip>
          <a:srcRect t="74866" r="81316" b="7794"/>
          <a:stretch/>
        </p:blipFill>
        <p:spPr>
          <a:xfrm>
            <a:off x="7619191" y="3966757"/>
            <a:ext cx="3788013" cy="1976513"/>
          </a:xfrm>
          <a:prstGeom prst="rect">
            <a:avLst/>
          </a:prstGeom>
        </p:spPr>
      </p:pic>
    </p:spTree>
    <p:extLst>
      <p:ext uri="{BB962C8B-B14F-4D97-AF65-F5344CB8AC3E}">
        <p14:creationId xmlns:p14="http://schemas.microsoft.com/office/powerpoint/2010/main" val="34536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19" y="-36424"/>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3327452" y="564722"/>
            <a:ext cx="6213020" cy="1077218"/>
          </a:xfrm>
          <a:prstGeom prst="rect">
            <a:avLst/>
          </a:prstGeom>
          <a:noFill/>
        </p:spPr>
        <p:txBody>
          <a:bodyPr wrap="square">
            <a:spAutoFit/>
          </a:bodyPr>
          <a:lstStyle/>
          <a:p>
            <a:pPr algn="ctr"/>
            <a:r>
              <a:rPr lang="it-IT" sz="3200" dirty="0">
                <a:solidFill>
                  <a:schemeClr val="bg1"/>
                </a:solidFill>
                <a:latin typeface="Congenial Black" panose="02000503040000020004" pitchFamily="2" charset="0"/>
              </a:rPr>
              <a:t>DETTAGLI IMPLEMENTATIVI</a:t>
            </a:r>
          </a:p>
          <a:p>
            <a:pPr algn="ctr"/>
            <a:r>
              <a:rPr lang="it-IT" sz="3200" dirty="0">
                <a:solidFill>
                  <a:schemeClr val="bg1"/>
                </a:solidFill>
                <a:latin typeface="Congenial Black" panose="02000503040000020004" pitchFamily="2" charset="0"/>
              </a:rPr>
              <a:t>Files:</a:t>
            </a:r>
          </a:p>
        </p:txBody>
      </p:sp>
      <p:sp>
        <p:nvSpPr>
          <p:cNvPr id="5" name="TextBox 4">
            <a:extLst>
              <a:ext uri="{FF2B5EF4-FFF2-40B4-BE49-F238E27FC236}">
                <a16:creationId xmlns:a16="http://schemas.microsoft.com/office/drawing/2014/main" id="{CF06A908-B0CB-9BEA-80DC-EAF48A2D667A}"/>
              </a:ext>
            </a:extLst>
          </p:cNvPr>
          <p:cNvSpPr txBox="1"/>
          <p:nvPr/>
        </p:nvSpPr>
        <p:spPr>
          <a:xfrm>
            <a:off x="660527" y="1641940"/>
            <a:ext cx="6775814" cy="5386090"/>
          </a:xfrm>
          <a:prstGeom prst="rect">
            <a:avLst/>
          </a:prstGeom>
          <a:noFill/>
        </p:spPr>
        <p:txBody>
          <a:bodyPr wrap="square">
            <a:spAutoFit/>
          </a:bodyPr>
          <a:lstStyle/>
          <a:p>
            <a:r>
              <a:rPr lang="it-IT" sz="240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Abbiamo utilizzato i file per salvare e caricare lo stato di una partita. Questa classe è essenziale per permettere ai giocatori di continuare il loro gioco da dove l'avevano lasciato, conservando i progressi effettuati, come gli oggetti utilizzati, la stanza in cui si trovavano nel momento del salvataggio e la percentuale di vita del giocatore.</a:t>
            </a:r>
            <a:r>
              <a:rPr lang="it-IT" sz="2400" kern="100" dirty="0">
                <a:effectLst/>
                <a:latin typeface="Aptos" panose="020B0004020202020204" pitchFamily="34" charset="0"/>
                <a:ea typeface="Aptos" panose="020B0004020202020204" pitchFamily="34" charset="0"/>
                <a:cs typeface="Times New Roman" panose="02020603050405020304" pitchFamily="18" charset="0"/>
              </a:rPr>
              <a:t> </a:t>
            </a:r>
            <a:r>
              <a:rPr lang="it-IT" sz="2400" kern="10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Al richiamo del comando carica, i dati di gioco contenuti nel file sostituiranno i dati della partita in corso. In questo modo sarà possibile continuare la partita precedentemente salvata.</a:t>
            </a:r>
          </a:p>
          <a:p>
            <a:endParaRPr lang="it-IT"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Picture 6" descr="A screenshot of a computer&#10;&#10;Description automatically generated">
            <a:extLst>
              <a:ext uri="{FF2B5EF4-FFF2-40B4-BE49-F238E27FC236}">
                <a16:creationId xmlns:a16="http://schemas.microsoft.com/office/drawing/2014/main" id="{37AED7CB-9851-B54F-7ECB-D0951DA78EA1}"/>
              </a:ext>
            </a:extLst>
          </p:cNvPr>
          <p:cNvPicPr>
            <a:picLocks noChangeAspect="1"/>
          </p:cNvPicPr>
          <p:nvPr/>
        </p:nvPicPr>
        <p:blipFill rotWithShape="1">
          <a:blip r:embed="rId5">
            <a:extLst>
              <a:ext uri="{28A0092B-C50C-407E-A947-70E740481C1C}">
                <a14:useLocalDpi xmlns:a14="http://schemas.microsoft.com/office/drawing/2010/main" val="0"/>
              </a:ext>
            </a:extLst>
          </a:blip>
          <a:srcRect t="74462" r="76788" b="7802"/>
          <a:stretch/>
        </p:blipFill>
        <p:spPr>
          <a:xfrm>
            <a:off x="7816262" y="1828993"/>
            <a:ext cx="3757984" cy="1614408"/>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4C740E03-2EB9-D452-4E44-B62915EB64EE}"/>
              </a:ext>
            </a:extLst>
          </p:cNvPr>
          <p:cNvPicPr>
            <a:picLocks noChangeAspect="1"/>
          </p:cNvPicPr>
          <p:nvPr/>
        </p:nvPicPr>
        <p:blipFill rotWithShape="1">
          <a:blip r:embed="rId6">
            <a:extLst>
              <a:ext uri="{28A0092B-C50C-407E-A947-70E740481C1C}">
                <a14:useLocalDpi xmlns:a14="http://schemas.microsoft.com/office/drawing/2010/main" val="0"/>
              </a:ext>
            </a:extLst>
          </a:blip>
          <a:srcRect t="62609" r="75255" b="13199"/>
          <a:stretch/>
        </p:blipFill>
        <p:spPr>
          <a:xfrm>
            <a:off x="7815863" y="4182532"/>
            <a:ext cx="3757983" cy="2065777"/>
          </a:xfrm>
          <a:prstGeom prst="rect">
            <a:avLst/>
          </a:prstGeom>
        </p:spPr>
      </p:pic>
    </p:spTree>
    <p:extLst>
      <p:ext uri="{BB962C8B-B14F-4D97-AF65-F5344CB8AC3E}">
        <p14:creationId xmlns:p14="http://schemas.microsoft.com/office/powerpoint/2010/main" val="213331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10" name="Rectangle 9">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pic>
        <p:nvPicPr>
          <p:cNvPr id="4" name="Content Placeholder 4" descr="A house with a moon in the background&#10;&#10;Description automatically generated">
            <a:extLst>
              <a:ext uri="{FF2B5EF4-FFF2-40B4-BE49-F238E27FC236}">
                <a16:creationId xmlns:a16="http://schemas.microsoft.com/office/drawing/2014/main" id="{6F8D3FB8-0F2B-96F6-36B5-690D1D70BD37}"/>
              </a:ext>
            </a:extLst>
          </p:cNvPr>
          <p:cNvPicPr>
            <a:picLocks noGrp="1" noChangeAspect="1"/>
          </p:cNvPicPr>
          <p:nvPr>
            <p:ph idx="1"/>
          </p:nvPr>
        </p:nvPicPr>
        <p:blipFill rotWithShape="1">
          <a:blip r:embed="rId3">
            <a:alphaModFix amt="59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r="428" b="2"/>
          <a:stretch/>
        </p:blipFill>
        <p:spPr>
          <a:xfrm>
            <a:off x="20" y="-7624"/>
            <a:ext cx="12191981" cy="6887365"/>
          </a:xfrm>
          <a:prstGeom prst="rect">
            <a:avLst/>
          </a:prstGeom>
        </p:spPr>
      </p:pic>
      <p:sp>
        <p:nvSpPr>
          <p:cNvPr id="2" name="TextBox 1">
            <a:extLst>
              <a:ext uri="{FF2B5EF4-FFF2-40B4-BE49-F238E27FC236}">
                <a16:creationId xmlns:a16="http://schemas.microsoft.com/office/drawing/2014/main" id="{28AE423C-1290-093D-143B-2E2A07F4FDB1}"/>
              </a:ext>
            </a:extLst>
          </p:cNvPr>
          <p:cNvSpPr txBox="1"/>
          <p:nvPr/>
        </p:nvSpPr>
        <p:spPr>
          <a:xfrm>
            <a:off x="3327452" y="564722"/>
            <a:ext cx="6213020" cy="1077218"/>
          </a:xfrm>
          <a:prstGeom prst="rect">
            <a:avLst/>
          </a:prstGeom>
          <a:noFill/>
        </p:spPr>
        <p:txBody>
          <a:bodyPr wrap="square">
            <a:spAutoFit/>
          </a:bodyPr>
          <a:lstStyle/>
          <a:p>
            <a:pPr algn="ctr"/>
            <a:r>
              <a:rPr lang="it-IT" sz="3200" dirty="0">
                <a:solidFill>
                  <a:schemeClr val="bg1"/>
                </a:solidFill>
                <a:latin typeface="Congenial Black" panose="02000503040000020004" pitchFamily="2" charset="0"/>
              </a:rPr>
              <a:t>DETTAGLI IMPLEMENTATIVI</a:t>
            </a:r>
          </a:p>
          <a:p>
            <a:pPr algn="ctr"/>
            <a:r>
              <a:rPr lang="it-IT" sz="3200" dirty="0">
                <a:solidFill>
                  <a:schemeClr val="bg1"/>
                </a:solidFill>
                <a:latin typeface="Congenial Black" panose="02000503040000020004" pitchFamily="2" charset="0"/>
              </a:rPr>
              <a:t>Swing e Lambda Expression:</a:t>
            </a:r>
          </a:p>
        </p:txBody>
      </p:sp>
      <p:sp>
        <p:nvSpPr>
          <p:cNvPr id="5" name="TextBox 4">
            <a:extLst>
              <a:ext uri="{FF2B5EF4-FFF2-40B4-BE49-F238E27FC236}">
                <a16:creationId xmlns:a16="http://schemas.microsoft.com/office/drawing/2014/main" id="{F4220EC2-FAA1-D0E8-D12C-87015D367544}"/>
              </a:ext>
            </a:extLst>
          </p:cNvPr>
          <p:cNvSpPr txBox="1"/>
          <p:nvPr/>
        </p:nvSpPr>
        <p:spPr>
          <a:xfrm>
            <a:off x="766439" y="2199603"/>
            <a:ext cx="10342594" cy="1107996"/>
          </a:xfrm>
          <a:prstGeom prst="rect">
            <a:avLst/>
          </a:prstGeom>
          <a:noFill/>
        </p:spPr>
        <p:txBody>
          <a:bodyPr wrap="square">
            <a:spAutoFit/>
          </a:bodyPr>
          <a:lstStyle/>
          <a:p>
            <a:pPr algn="ctr"/>
            <a:r>
              <a:rPr lang="it-IT"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Le  Swing nel nostro codice consentono di creare un'interfaccia grafica per il login del gioco in modo semplice e strutturato. Swing fornisce tutti gli strumenti necessari per gestire la GUI e le interazioni dell'utente</a:t>
            </a:r>
          </a:p>
        </p:txBody>
      </p:sp>
      <p:sp>
        <p:nvSpPr>
          <p:cNvPr id="6" name="TextBox 5">
            <a:extLst>
              <a:ext uri="{FF2B5EF4-FFF2-40B4-BE49-F238E27FC236}">
                <a16:creationId xmlns:a16="http://schemas.microsoft.com/office/drawing/2014/main" id="{28A52284-28E5-8AB1-3DFF-D6E179B8EB3A}"/>
              </a:ext>
            </a:extLst>
          </p:cNvPr>
          <p:cNvSpPr txBox="1"/>
          <p:nvPr/>
        </p:nvSpPr>
        <p:spPr>
          <a:xfrm>
            <a:off x="387714" y="3980709"/>
            <a:ext cx="11416571" cy="2123658"/>
          </a:xfrm>
          <a:prstGeom prst="rect">
            <a:avLst/>
          </a:prstGeom>
          <a:noFill/>
        </p:spPr>
        <p:txBody>
          <a:bodyPr wrap="square">
            <a:spAutoFit/>
          </a:bodyPr>
          <a:lstStyle/>
          <a:p>
            <a:pPr algn="ctr"/>
            <a:r>
              <a:rPr lang="it-IT"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Le lambda expressions vengono utilizzate principalmente per semplificare e rendere più concisi alcuni blocchi di codice che gestiscono eventi e azioni.</a:t>
            </a:r>
          </a:p>
          <a:p>
            <a:pPr algn="ctr"/>
            <a:r>
              <a:rPr lang="it-IT"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 login la lambda expression viene utilizzata per eseguire la creazione e la visualizzazione dell'interfaccia grafica </a:t>
            </a:r>
          </a:p>
          <a:p>
            <a:pPr algn="ctr"/>
            <a:r>
              <a:rPr lang="it-IT" sz="2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Viene utilizzata anche nel metodo MostraDialogoSceltaMusica per far in modo di mostrare un dialogo di conferma per l’attivazione della musica.</a:t>
            </a:r>
          </a:p>
        </p:txBody>
      </p:sp>
    </p:spTree>
    <p:extLst>
      <p:ext uri="{BB962C8B-B14F-4D97-AF65-F5344CB8AC3E}">
        <p14:creationId xmlns:p14="http://schemas.microsoft.com/office/powerpoint/2010/main" val="195581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8196</TotalTime>
  <Words>1478</Words>
  <Application>Microsoft Office PowerPoint</Application>
  <PresentationFormat>Widescreen</PresentationFormat>
  <Paragraphs>159</Paragraphs>
  <Slides>17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ADLaM Display</vt:lpstr>
      <vt:lpstr>Andalus</vt:lpstr>
      <vt:lpstr>Aptos</vt:lpstr>
      <vt:lpstr>Arial</vt:lpstr>
      <vt:lpstr>Arial Black</vt:lpstr>
      <vt:lpstr>Broadway</vt:lpstr>
      <vt:lpstr>Calibri</vt:lpstr>
      <vt:lpstr>Calibri Light</vt:lpstr>
      <vt:lpstr>Congenial Black</vt:lpstr>
      <vt:lpstr>Corbel</vt:lpstr>
      <vt:lpstr>LilyUPC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ZAGHARITAFRESHI MARJAN</dc:creator>
  <cp:lastModifiedBy>ZAGHARITAFRESHI MARJAN</cp:lastModifiedBy>
  <cp:revision>18</cp:revision>
  <dcterms:created xsi:type="dcterms:W3CDTF">2024-05-07T12:43:09Z</dcterms:created>
  <dcterms:modified xsi:type="dcterms:W3CDTF">2024-07-18T09:29:55Z</dcterms:modified>
</cp:coreProperties>
</file>